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5143500" type="screen16x9"/>
  <p:notesSz cx="6858000" cy="9144000"/>
  <p:embeddedFontLst>
    <p:embeddedFont>
      <p:font typeface="Pacifico" charset="0"/>
      <p:regular r:id="rId30"/>
    </p:embeddedFont>
    <p:embeddedFont>
      <p:font typeface="Calibri" pitchFamily="34" charset="0"/>
      <p:regular r:id="rId31"/>
      <p:bold r:id="rId32"/>
      <p:italic r:id="rId33"/>
      <p:boldItalic r:id="rId34"/>
    </p:embeddedFont>
    <p:embeddedFont>
      <p:font typeface="Open Sans"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21" d="100"/>
          <a:sy n="121" d="100"/>
        </p:scale>
        <p:origin x="-90" y="-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5.fntdata"/><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4.fntdata"/><Relationship Id="rId38"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3.fntdata"/><Relationship Id="rId37" Type="http://schemas.openxmlformats.org/officeDocument/2006/relationships/font" Target="fonts/font8.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1.fntdata"/><Relationship Id="rId35"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6075814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6b9c9d6105_0_3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6b9c9d6105_0_3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6b9c9d6105_0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6b9c9d6105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6b9c9d6105_0_7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6b9c9d6105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6b9c9d6105_0_7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6b9c9d6105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6b9c9d6105_0_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6b9c9d6105_0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6b9c9d6105_0_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6b9c9d6105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6b9c9d6105_0_1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6b9c9d6105_0_1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6b9c9d6105_0_1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6b9c9d6105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6b9c9d6105_0_1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6b9c9d6105_0_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6b9c9d6105_0_1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6b9c9d6105_0_1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Lifestraw</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6b9c9d6105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6b9c9d6105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759c47866e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759c47866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6b9c9d6105_0_14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6b9c9d6105_0_1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6b9c9d6105_0_1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6b9c9d6105_0_1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6b9c9d6105_0_1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6b9c9d6105_0_1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6b9c9d6105_0_17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6b9c9d6105_0_1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6b9c9d6105_0_1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6b9c9d6105_0_1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6b9c9d6105_0_18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1" name="Google Shape;251;g6b9c9d6105_0_1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6b9c9d6105_0_18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6b9c9d6105_0_1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6b9c9d6105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6b9c9d6105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6b9c9d6105_0_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6b9c9d6105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6b9c9d6105_0_4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6b9c9d6105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6b9c9d6105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6b9c9d6105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6b9c9d6105_0_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6b9c9d6105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6b9c9d6105_0_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6b9c9d6105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6b9c9d6105_0_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6b9c9d6105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
        <p:cNvGrpSpPr/>
        <p:nvPr/>
      </p:nvGrpSpPr>
      <p:grpSpPr>
        <a:xfrm>
          <a:off x="0" y="0"/>
          <a:ext cx="0" cy="0"/>
          <a:chOff x="0" y="0"/>
          <a:chExt cx="0" cy="0"/>
        </a:xfrm>
      </p:grpSpPr>
      <p:sp>
        <p:nvSpPr>
          <p:cNvPr id="11" name="Google Shape;11;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5"/>
        <p:cNvGrpSpPr/>
        <p:nvPr/>
      </p:nvGrpSpPr>
      <p:grpSpPr>
        <a:xfrm>
          <a:off x="0" y="0"/>
          <a:ext cx="0" cy="0"/>
          <a:chOff x="0" y="0"/>
          <a:chExt cx="0" cy="0"/>
        </a:xfrm>
      </p:grpSpPr>
      <p:sp>
        <p:nvSpPr>
          <p:cNvPr id="46" name="Google Shape;46;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7" name="Google Shape;47;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8" name="Google Shape;48;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9"/>
        <p:cNvGrpSpPr/>
        <p:nvPr/>
      </p:nvGrpSpPr>
      <p:grpSpPr>
        <a:xfrm>
          <a:off x="0" y="0"/>
          <a:ext cx="0" cy="0"/>
          <a:chOff x="0" y="0"/>
          <a:chExt cx="0" cy="0"/>
        </a:xfrm>
      </p:grpSpPr>
      <p:sp>
        <p:nvSpPr>
          <p:cNvPr id="50" name="Google Shape;50;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6" name="Google Shape;16;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9" name="Google Shape;19;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0" name="Google Shape;20;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3" name="Google Shape;23;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5" name="Google Shape;25;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8" name="Google Shape;28;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1" name="Google Shape;31;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2" name="Google Shape;32;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3"/>
        <p:cNvGrpSpPr/>
        <p:nvPr/>
      </p:nvGrpSpPr>
      <p:grpSpPr>
        <a:xfrm>
          <a:off x="0" y="0"/>
          <a:ext cx="0" cy="0"/>
          <a:chOff x="0" y="0"/>
          <a:chExt cx="0" cy="0"/>
        </a:xfrm>
      </p:grpSpPr>
      <p:sp>
        <p:nvSpPr>
          <p:cNvPr id="34" name="Google Shape;34;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5" name="Google Shape;35;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
        <p:cNvGrpSpPr/>
        <p:nvPr/>
      </p:nvGrpSpPr>
      <p:grpSpPr>
        <a:xfrm>
          <a:off x="0" y="0"/>
          <a:ext cx="0" cy="0"/>
          <a:chOff x="0" y="0"/>
          <a:chExt cx="0" cy="0"/>
        </a:xfrm>
      </p:grpSpPr>
      <p:sp>
        <p:nvSpPr>
          <p:cNvPr id="37" name="Google Shape;37;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9" name="Google Shape;39;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0" name="Google Shape;40;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1" name="Google Shape;41;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2"/>
        <p:cNvGrpSpPr/>
        <p:nvPr/>
      </p:nvGrpSpPr>
      <p:grpSpPr>
        <a:xfrm>
          <a:off x="0" y="0"/>
          <a:ext cx="0" cy="0"/>
          <a:chOff x="0" y="0"/>
          <a:chExt cx="0" cy="0"/>
        </a:xfrm>
      </p:grpSpPr>
      <p:sp>
        <p:nvSpPr>
          <p:cNvPr id="43" name="Google Shape;43;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4" name="Google Shape;44;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pic>
        <p:nvPicPr>
          <p:cNvPr id="9" name="Google Shape;9;p1"/>
          <p:cNvPicPr preferRelativeResize="0"/>
          <p:nvPr/>
        </p:nvPicPr>
        <p:blipFill>
          <a:blip r:embed="rId13">
            <a:alphaModFix/>
          </a:blip>
          <a:stretch>
            <a:fillRect/>
          </a:stretch>
        </p:blipFill>
        <p:spPr>
          <a:xfrm>
            <a:off x="-2" y="0"/>
            <a:ext cx="9144000" cy="5143498"/>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hyperlink" Target="https://www2.gnb.ca/content/gnb/en/departments/elg/environment/content/water/content/algae/algae_blooms.html"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3.jpg"/></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26.jp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5.jp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Committee of the Whole Presentation</a:t>
            </a:r>
            <a:endParaRPr/>
          </a:p>
        </p:txBody>
      </p:sp>
      <p:sp>
        <p:nvSpPr>
          <p:cNvPr id="56" name="Google Shape;56;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Technology Advantage Program </a:t>
            </a:r>
            <a:endParaRPr/>
          </a:p>
          <a:p>
            <a:pPr marL="0" lvl="0" indent="0" algn="ctr" rtl="0">
              <a:spcBef>
                <a:spcPts val="0"/>
              </a:spcBef>
              <a:spcAft>
                <a:spcPts val="0"/>
              </a:spcAft>
              <a:buNone/>
            </a:pPr>
            <a:r>
              <a:rPr lang="en"/>
              <a:t>November 27, 2019</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22"/>
          <p:cNvSpPr txBox="1">
            <a:spLocks noGrp="1"/>
          </p:cNvSpPr>
          <p:nvPr>
            <p:ph type="ctrTitle"/>
          </p:nvPr>
        </p:nvSpPr>
        <p:spPr>
          <a:xfrm>
            <a:off x="81950" y="201075"/>
            <a:ext cx="8970600" cy="1163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500" i="1"/>
              <a:t>Part 2: Water Issues in Yarmouth</a:t>
            </a:r>
            <a:endParaRPr sz="4500" i="1"/>
          </a:p>
        </p:txBody>
      </p:sp>
      <p:sp>
        <p:nvSpPr>
          <p:cNvPr id="128" name="Google Shape;128;p22"/>
          <p:cNvSpPr txBox="1"/>
          <p:nvPr/>
        </p:nvSpPr>
        <p:spPr>
          <a:xfrm>
            <a:off x="81950" y="4020150"/>
            <a:ext cx="2359200" cy="1050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i="1">
                <a:latin typeface="Calibri"/>
                <a:ea typeface="Calibri"/>
                <a:cs typeface="Calibri"/>
                <a:sym typeface="Calibri"/>
              </a:rPr>
              <a:t>Presented by:</a:t>
            </a:r>
            <a:endParaRPr sz="1800" i="1">
              <a:latin typeface="Calibri"/>
              <a:ea typeface="Calibri"/>
              <a:cs typeface="Calibri"/>
              <a:sym typeface="Calibri"/>
            </a:endParaRPr>
          </a:p>
          <a:p>
            <a:pPr marL="0" lvl="0" indent="0" algn="l" rtl="0">
              <a:spcBef>
                <a:spcPts val="0"/>
              </a:spcBef>
              <a:spcAft>
                <a:spcPts val="0"/>
              </a:spcAft>
              <a:buNone/>
            </a:pPr>
            <a:r>
              <a:rPr lang="en" sz="1800" i="1">
                <a:latin typeface="Calibri"/>
                <a:ea typeface="Calibri"/>
                <a:cs typeface="Calibri"/>
                <a:sym typeface="Calibri"/>
              </a:rPr>
              <a:t>Xander Barry</a:t>
            </a:r>
            <a:endParaRPr sz="1800" i="1">
              <a:latin typeface="Calibri"/>
              <a:ea typeface="Calibri"/>
              <a:cs typeface="Calibri"/>
              <a:sym typeface="Calibri"/>
            </a:endParaRPr>
          </a:p>
          <a:p>
            <a:pPr marL="0" lvl="0" indent="0" algn="l" rtl="0">
              <a:spcBef>
                <a:spcPts val="0"/>
              </a:spcBef>
              <a:spcAft>
                <a:spcPts val="0"/>
              </a:spcAft>
              <a:buNone/>
            </a:pPr>
            <a:r>
              <a:rPr lang="en" sz="1800" i="1">
                <a:latin typeface="Calibri"/>
                <a:ea typeface="Calibri"/>
                <a:cs typeface="Calibri"/>
                <a:sym typeface="Calibri"/>
              </a:rPr>
              <a:t>Josh Baltzer</a:t>
            </a:r>
            <a:endParaRPr sz="1800" i="1">
              <a:latin typeface="Calibri"/>
              <a:ea typeface="Calibri"/>
              <a:cs typeface="Calibri"/>
              <a:sym typeface="Calibri"/>
            </a:endParaRPr>
          </a:p>
        </p:txBody>
      </p:sp>
      <p:pic>
        <p:nvPicPr>
          <p:cNvPr id="129" name="Google Shape;129;p22"/>
          <p:cNvPicPr preferRelativeResize="0"/>
          <p:nvPr/>
        </p:nvPicPr>
        <p:blipFill>
          <a:blip r:embed="rId3">
            <a:alphaModFix/>
          </a:blip>
          <a:stretch>
            <a:fillRect/>
          </a:stretch>
        </p:blipFill>
        <p:spPr>
          <a:xfrm>
            <a:off x="2277287" y="1556150"/>
            <a:ext cx="4589430" cy="2581574"/>
          </a:xfrm>
          <a:prstGeom prst="rect">
            <a:avLst/>
          </a:prstGeom>
          <a:noFill/>
          <a:ln w="9525" cap="flat" cmpd="sng">
            <a:solidFill>
              <a:srgbClr val="000000"/>
            </a:solidFill>
            <a:prstDash val="solid"/>
            <a:round/>
            <a:headEnd type="none" w="sm" len="sm"/>
            <a:tailEnd type="none" w="sm" len="sm"/>
          </a:ln>
        </p:spPr>
      </p:pic>
      <p:sp>
        <p:nvSpPr>
          <p:cNvPr id="130" name="Google Shape;130;p22"/>
          <p:cNvSpPr txBox="1"/>
          <p:nvPr/>
        </p:nvSpPr>
        <p:spPr>
          <a:xfrm>
            <a:off x="5629775" y="1651250"/>
            <a:ext cx="1236900" cy="516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i="1">
                <a:solidFill>
                  <a:srgbClr val="434343"/>
                </a:solidFill>
              </a:rPr>
              <a:t>Cape Forchu</a:t>
            </a:r>
            <a:endParaRPr sz="1200" i="1">
              <a:solidFill>
                <a:srgbClr val="434343"/>
              </a:solidFill>
            </a:endParaRPr>
          </a:p>
          <a:p>
            <a:pPr marL="0" lvl="0" indent="0" algn="l" rtl="0">
              <a:spcBef>
                <a:spcPts val="0"/>
              </a:spcBef>
              <a:spcAft>
                <a:spcPts val="0"/>
              </a:spcAft>
              <a:buNone/>
            </a:pPr>
            <a:r>
              <a:rPr lang="en" sz="1200" i="1">
                <a:solidFill>
                  <a:srgbClr val="434343"/>
                </a:solidFill>
              </a:rPr>
              <a:t>Light Station</a:t>
            </a:r>
            <a:endParaRPr sz="1200" i="1">
              <a:solidFill>
                <a:srgbClr val="434343"/>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3"/>
          <p:cNvSpPr txBox="1">
            <a:spLocks noGrp="1"/>
          </p:cNvSpPr>
          <p:nvPr>
            <p:ph type="title"/>
          </p:nvPr>
        </p:nvSpPr>
        <p:spPr>
          <a:xfrm>
            <a:off x="819150" y="329875"/>
            <a:ext cx="7505700" cy="954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a:t>How Safe is our Water?</a:t>
            </a:r>
            <a:endParaRPr sz="3600"/>
          </a:p>
        </p:txBody>
      </p:sp>
      <p:sp>
        <p:nvSpPr>
          <p:cNvPr id="136" name="Google Shape;136;p23"/>
          <p:cNvSpPr txBox="1"/>
          <p:nvPr/>
        </p:nvSpPr>
        <p:spPr>
          <a:xfrm>
            <a:off x="78375" y="1102575"/>
            <a:ext cx="8246400" cy="3280500"/>
          </a:xfrm>
          <a:prstGeom prst="rect">
            <a:avLst/>
          </a:prstGeom>
          <a:noFill/>
          <a:ln>
            <a:noFill/>
          </a:ln>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 sz="2000"/>
              <a:t>We’re working on the broad topic, </a:t>
            </a:r>
            <a:r>
              <a:rPr lang="en" sz="2000" i="1"/>
              <a:t>“How Safe is our Water?”</a:t>
            </a:r>
            <a:r>
              <a:rPr lang="en" sz="2000"/>
              <a:t> </a:t>
            </a:r>
            <a:endParaRPr sz="2000"/>
          </a:p>
          <a:p>
            <a:pPr marL="457200" lvl="0" indent="-355600" algn="l" rtl="0">
              <a:spcBef>
                <a:spcPts val="0"/>
              </a:spcBef>
              <a:spcAft>
                <a:spcPts val="0"/>
              </a:spcAft>
              <a:buSzPts val="2000"/>
              <a:buChar char="●"/>
            </a:pPr>
            <a:r>
              <a:rPr lang="en" sz="2000"/>
              <a:t>We thought of some ways our water is either disrupted or polluted</a:t>
            </a:r>
            <a:endParaRPr sz="2000"/>
          </a:p>
          <a:p>
            <a:pPr marL="457200" lvl="0" indent="-355600" algn="l" rtl="0">
              <a:spcBef>
                <a:spcPts val="0"/>
              </a:spcBef>
              <a:spcAft>
                <a:spcPts val="0"/>
              </a:spcAft>
              <a:buSzPts val="2000"/>
              <a:buChar char="●"/>
            </a:pPr>
            <a:r>
              <a:rPr lang="en" sz="2000"/>
              <a:t>Our thinking led us down several paths towards fixing our polluted or disrupted water sources:</a:t>
            </a:r>
            <a:endParaRPr sz="2000"/>
          </a:p>
          <a:p>
            <a:pPr marL="914400" lvl="1" indent="-355600" algn="l" rtl="0">
              <a:spcBef>
                <a:spcPts val="0"/>
              </a:spcBef>
              <a:spcAft>
                <a:spcPts val="0"/>
              </a:spcAft>
              <a:buSzPts val="2000"/>
              <a:buChar char="○"/>
            </a:pPr>
            <a:r>
              <a:rPr lang="en" sz="2000"/>
              <a:t>Water filling stations</a:t>
            </a:r>
            <a:endParaRPr sz="2000"/>
          </a:p>
          <a:p>
            <a:pPr marL="914400" lvl="1" indent="-355600" algn="l" rtl="0">
              <a:spcBef>
                <a:spcPts val="0"/>
              </a:spcBef>
              <a:spcAft>
                <a:spcPts val="0"/>
              </a:spcAft>
              <a:buSzPts val="2000"/>
              <a:buChar char="○"/>
            </a:pPr>
            <a:r>
              <a:rPr lang="en" sz="2000"/>
              <a:t>Algae blooms</a:t>
            </a:r>
            <a:endParaRPr sz="2000"/>
          </a:p>
          <a:p>
            <a:pPr marL="914400" lvl="1" indent="-355600" algn="l" rtl="0">
              <a:spcBef>
                <a:spcPts val="0"/>
              </a:spcBef>
              <a:spcAft>
                <a:spcPts val="0"/>
              </a:spcAft>
              <a:buSzPts val="2000"/>
              <a:buChar char="○"/>
            </a:pPr>
            <a:r>
              <a:rPr lang="en" sz="2000"/>
              <a:t>Litter</a:t>
            </a:r>
            <a:endParaRPr sz="2000"/>
          </a:p>
          <a:p>
            <a:pPr marL="914400" lvl="1" indent="-355600" algn="l" rtl="0">
              <a:spcBef>
                <a:spcPts val="0"/>
              </a:spcBef>
              <a:spcAft>
                <a:spcPts val="0"/>
              </a:spcAft>
              <a:buSzPts val="2000"/>
              <a:buChar char="○"/>
            </a:pPr>
            <a:r>
              <a:rPr lang="en" sz="2000"/>
              <a:t>Water Scarcity</a:t>
            </a:r>
            <a:endParaRPr sz="2000"/>
          </a:p>
          <a:p>
            <a:pPr marL="914400" lvl="1" indent="-355600" algn="l" rtl="0">
              <a:spcBef>
                <a:spcPts val="0"/>
              </a:spcBef>
              <a:spcAft>
                <a:spcPts val="0"/>
              </a:spcAft>
              <a:buSzPts val="2000"/>
              <a:buChar char="○"/>
            </a:pPr>
            <a:r>
              <a:rPr lang="en" sz="2000"/>
              <a:t>Coastline safety (Our main topic of focus which will be </a:t>
            </a:r>
            <a:endParaRPr sz="2000"/>
          </a:p>
          <a:p>
            <a:pPr marL="914400" lvl="0" indent="0" algn="l" rtl="0">
              <a:spcBef>
                <a:spcPts val="0"/>
              </a:spcBef>
              <a:spcAft>
                <a:spcPts val="0"/>
              </a:spcAft>
              <a:buNone/>
            </a:pPr>
            <a:r>
              <a:rPr lang="en" sz="2000"/>
              <a:t>covered in the third section.)</a:t>
            </a:r>
            <a:endParaRPr sz="2000">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4"/>
          <p:cNvSpPr txBox="1">
            <a:spLocks noGrp="1"/>
          </p:cNvSpPr>
          <p:nvPr>
            <p:ph type="title"/>
          </p:nvPr>
        </p:nvSpPr>
        <p:spPr>
          <a:xfrm>
            <a:off x="230700" y="77750"/>
            <a:ext cx="8520600" cy="707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500"/>
              <a:t>Water Filling Stations</a:t>
            </a:r>
            <a:endParaRPr sz="3500"/>
          </a:p>
        </p:txBody>
      </p:sp>
      <p:sp>
        <p:nvSpPr>
          <p:cNvPr id="142" name="Google Shape;142;p24"/>
          <p:cNvSpPr txBox="1">
            <a:spLocks noGrp="1"/>
          </p:cNvSpPr>
          <p:nvPr>
            <p:ph type="body" idx="1"/>
          </p:nvPr>
        </p:nvSpPr>
        <p:spPr>
          <a:xfrm>
            <a:off x="311700" y="707400"/>
            <a:ext cx="8520600" cy="20952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Clr>
                <a:srgbClr val="000000"/>
              </a:buClr>
              <a:buSzPts val="2000"/>
              <a:buChar char="●"/>
            </a:pPr>
            <a:r>
              <a:rPr lang="en" sz="2000">
                <a:solidFill>
                  <a:srgbClr val="000000"/>
                </a:solidFill>
              </a:rPr>
              <a:t>As society becomes more physically active and more tourists visit, larger towns and cities have added water filling stations to their infrastructure to support physically active lifestyles.</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This allows people to fill reusable bottles with clean drinking water while they are on-the-go.</a:t>
            </a:r>
            <a:endParaRPr sz="2000">
              <a:solidFill>
                <a:srgbClr val="000000"/>
              </a:solidFill>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pic>
        <p:nvPicPr>
          <p:cNvPr id="143" name="Google Shape;143;p24"/>
          <p:cNvPicPr preferRelativeResize="0"/>
          <p:nvPr/>
        </p:nvPicPr>
        <p:blipFill>
          <a:blip r:embed="rId3">
            <a:alphaModFix/>
          </a:blip>
          <a:stretch>
            <a:fillRect/>
          </a:stretch>
        </p:blipFill>
        <p:spPr>
          <a:xfrm>
            <a:off x="3853525" y="2802600"/>
            <a:ext cx="2573375" cy="1752900"/>
          </a:xfrm>
          <a:prstGeom prst="rect">
            <a:avLst/>
          </a:prstGeom>
          <a:noFill/>
          <a:ln w="9525" cap="flat" cmpd="sng">
            <a:solidFill>
              <a:srgbClr val="000000"/>
            </a:solidFill>
            <a:prstDash val="solid"/>
            <a:round/>
            <a:headEnd type="none" w="sm" len="sm"/>
            <a:tailEnd type="none" w="sm" len="sm"/>
          </a:ln>
        </p:spPr>
      </p:pic>
      <p:pic>
        <p:nvPicPr>
          <p:cNvPr id="144" name="Google Shape;144;p24"/>
          <p:cNvPicPr preferRelativeResize="0"/>
          <p:nvPr/>
        </p:nvPicPr>
        <p:blipFill>
          <a:blip r:embed="rId4">
            <a:alphaModFix/>
          </a:blip>
          <a:stretch>
            <a:fillRect/>
          </a:stretch>
        </p:blipFill>
        <p:spPr>
          <a:xfrm>
            <a:off x="1927000" y="2631450"/>
            <a:ext cx="1246162" cy="20952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5"/>
          <p:cNvSpPr txBox="1">
            <a:spLocks noGrp="1"/>
          </p:cNvSpPr>
          <p:nvPr>
            <p:ph type="title"/>
          </p:nvPr>
        </p:nvSpPr>
        <p:spPr>
          <a:xfrm>
            <a:off x="728025" y="238100"/>
            <a:ext cx="7505700" cy="954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a:t>Water Filling Stations - Continued</a:t>
            </a:r>
            <a:endParaRPr sz="3600"/>
          </a:p>
        </p:txBody>
      </p:sp>
      <p:sp>
        <p:nvSpPr>
          <p:cNvPr id="150" name="Google Shape;150;p25"/>
          <p:cNvSpPr txBox="1">
            <a:spLocks noGrp="1"/>
          </p:cNvSpPr>
          <p:nvPr>
            <p:ph type="body" idx="1"/>
          </p:nvPr>
        </p:nvSpPr>
        <p:spPr>
          <a:xfrm>
            <a:off x="647025" y="998475"/>
            <a:ext cx="7505700" cy="24480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Clr>
                <a:srgbClr val="000000"/>
              </a:buClr>
              <a:buSzPts val="2000"/>
              <a:buChar char="●"/>
            </a:pPr>
            <a:r>
              <a:rPr lang="en" sz="2000">
                <a:solidFill>
                  <a:srgbClr val="000000"/>
                </a:solidFill>
              </a:rPr>
              <a:t>We believe we could support physically active lifestyles by placing water stations on some of the buildings downtown, on running trails and other tourist attractions.</a:t>
            </a:r>
            <a:endParaRPr sz="2000">
              <a:solidFill>
                <a:srgbClr val="000000"/>
              </a:solidFill>
            </a:endParaRPr>
          </a:p>
          <a:p>
            <a:pPr marL="0" lvl="0" indent="0" algn="l" rtl="0">
              <a:spcBef>
                <a:spcPts val="1600"/>
              </a:spcBef>
              <a:spcAft>
                <a:spcPts val="0"/>
              </a:spcAft>
              <a:buNone/>
            </a:pPr>
            <a:endParaRPr sz="2000">
              <a:solidFill>
                <a:srgbClr val="000000"/>
              </a:solidFill>
            </a:endParaRPr>
          </a:p>
          <a:p>
            <a:pPr marL="0" lvl="0" indent="0" algn="l" rtl="0">
              <a:spcBef>
                <a:spcPts val="1600"/>
              </a:spcBef>
              <a:spcAft>
                <a:spcPts val="1600"/>
              </a:spcAft>
              <a:buNone/>
            </a:pPr>
            <a:endParaRPr sz="2000">
              <a:solidFill>
                <a:srgbClr val="000000"/>
              </a:solidFill>
            </a:endParaRPr>
          </a:p>
        </p:txBody>
      </p:sp>
      <p:pic>
        <p:nvPicPr>
          <p:cNvPr id="151" name="Google Shape;151;p25"/>
          <p:cNvPicPr preferRelativeResize="0"/>
          <p:nvPr/>
        </p:nvPicPr>
        <p:blipFill>
          <a:blip r:embed="rId3">
            <a:alphaModFix/>
          </a:blip>
          <a:stretch>
            <a:fillRect/>
          </a:stretch>
        </p:blipFill>
        <p:spPr>
          <a:xfrm>
            <a:off x="3348000" y="2296375"/>
            <a:ext cx="2448000" cy="2393200"/>
          </a:xfrm>
          <a:prstGeom prst="rect">
            <a:avLst/>
          </a:prstGeom>
          <a:noFill/>
          <a:ln w="9525" cap="flat" cmpd="sng">
            <a:solidFill>
              <a:srgbClr val="000000"/>
            </a:solidFill>
            <a:prstDash val="solid"/>
            <a:round/>
            <a:headEnd type="none" w="sm" len="sm"/>
            <a:tailEnd type="none" w="sm" len="sm"/>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pic>
        <p:nvPicPr>
          <p:cNvPr id="156" name="Google Shape;156;p26"/>
          <p:cNvPicPr preferRelativeResize="0"/>
          <p:nvPr/>
        </p:nvPicPr>
        <p:blipFill rotWithShape="1">
          <a:blip r:embed="rId3">
            <a:alphaModFix/>
          </a:blip>
          <a:srcRect l="24944" r="24944"/>
          <a:stretch/>
        </p:blipFill>
        <p:spPr>
          <a:xfrm>
            <a:off x="5442850" y="308100"/>
            <a:ext cx="3402001" cy="4521700"/>
          </a:xfrm>
          <a:prstGeom prst="rect">
            <a:avLst/>
          </a:prstGeom>
          <a:noFill/>
          <a:ln w="9525" cap="flat" cmpd="sng">
            <a:solidFill>
              <a:srgbClr val="000000"/>
            </a:solidFill>
            <a:prstDash val="solid"/>
            <a:round/>
            <a:headEnd type="none" w="sm" len="sm"/>
            <a:tailEnd type="none" w="sm" len="sm"/>
          </a:ln>
        </p:spPr>
      </p:pic>
      <p:sp>
        <p:nvSpPr>
          <p:cNvPr id="157" name="Google Shape;157;p26"/>
          <p:cNvSpPr txBox="1">
            <a:spLocks noGrp="1"/>
          </p:cNvSpPr>
          <p:nvPr>
            <p:ph type="title"/>
          </p:nvPr>
        </p:nvSpPr>
        <p:spPr>
          <a:xfrm>
            <a:off x="481250" y="458825"/>
            <a:ext cx="4899600" cy="954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a:t>Algae Blooms</a:t>
            </a:r>
            <a:endParaRPr sz="3600"/>
          </a:p>
        </p:txBody>
      </p:sp>
      <p:sp>
        <p:nvSpPr>
          <p:cNvPr id="158" name="Google Shape;158;p26"/>
          <p:cNvSpPr txBox="1">
            <a:spLocks noGrp="1"/>
          </p:cNvSpPr>
          <p:nvPr>
            <p:ph type="body" idx="1"/>
          </p:nvPr>
        </p:nvSpPr>
        <p:spPr>
          <a:xfrm>
            <a:off x="311650" y="1255911"/>
            <a:ext cx="5131200" cy="36822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Clr>
                <a:srgbClr val="000000"/>
              </a:buClr>
              <a:buSzPts val="2000"/>
              <a:buChar char="●"/>
            </a:pPr>
            <a:r>
              <a:rPr lang="en" sz="2000">
                <a:solidFill>
                  <a:srgbClr val="000000"/>
                </a:solidFill>
              </a:rPr>
              <a:t>Algae blooms use up oxygen in the water causing a die off in fish and aquatic life.</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Algae blooms are caused by high levels of nutrients, sunlight, and agriculture.</a:t>
            </a:r>
            <a:endParaRPr sz="2000">
              <a:solidFill>
                <a:srgbClr val="000000"/>
              </a:solidFill>
            </a:endParaRPr>
          </a:p>
          <a:p>
            <a:pPr marL="0" lvl="0" indent="0" algn="l" rtl="0">
              <a:spcBef>
                <a:spcPts val="1600"/>
              </a:spcBef>
              <a:spcAft>
                <a:spcPts val="0"/>
              </a:spcAft>
              <a:buNone/>
            </a:pPr>
            <a:endParaRPr>
              <a:solidFill>
                <a:srgbClr val="000000"/>
              </a:solidFill>
            </a:endParaRPr>
          </a:p>
          <a:p>
            <a:pPr marL="0" lvl="0" indent="0" algn="l" rtl="0">
              <a:spcBef>
                <a:spcPts val="1600"/>
              </a:spcBef>
              <a:spcAft>
                <a:spcPts val="0"/>
              </a:spcAft>
              <a:buNone/>
            </a:pPr>
            <a:endParaRPr>
              <a:solidFill>
                <a:srgbClr val="000000"/>
              </a:solidFill>
            </a:endParaRPr>
          </a:p>
          <a:p>
            <a:pPr marL="0" lvl="0" indent="0" algn="l" rtl="0">
              <a:spcBef>
                <a:spcPts val="1600"/>
              </a:spcBef>
              <a:spcAft>
                <a:spcPts val="0"/>
              </a:spcAft>
              <a:buNone/>
            </a:pPr>
            <a:endParaRPr>
              <a:solidFill>
                <a:srgbClr val="000000"/>
              </a:solidFill>
            </a:endParaRPr>
          </a:p>
          <a:p>
            <a:pPr marL="0" lvl="0" indent="0" algn="l" rtl="0">
              <a:spcBef>
                <a:spcPts val="1600"/>
              </a:spcBef>
              <a:spcAft>
                <a:spcPts val="0"/>
              </a:spcAft>
              <a:buNone/>
            </a:pPr>
            <a:endParaRPr>
              <a:solidFill>
                <a:srgbClr val="000000"/>
              </a:solidFill>
            </a:endParaRPr>
          </a:p>
          <a:p>
            <a:pPr marL="0" lvl="0" indent="0" algn="l" rtl="0">
              <a:spcBef>
                <a:spcPts val="1600"/>
              </a:spcBef>
              <a:spcAft>
                <a:spcPts val="1600"/>
              </a:spcAft>
              <a:buNone/>
            </a:pPr>
            <a:r>
              <a:rPr lang="en" sz="1100" u="sng">
                <a:solidFill>
                  <a:schemeClr val="hlink"/>
                </a:solidFill>
                <a:latin typeface="Arial"/>
                <a:ea typeface="Arial"/>
                <a:cs typeface="Arial"/>
                <a:sym typeface="Arial"/>
                <a:hlinkClick r:id="rId4"/>
              </a:rPr>
              <a:t>Link</a:t>
            </a:r>
            <a:endParaRPr>
              <a:solidFill>
                <a:srgbClr val="0000FF"/>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pic>
        <p:nvPicPr>
          <p:cNvPr id="163" name="Google Shape;163;p27"/>
          <p:cNvPicPr preferRelativeResize="0"/>
          <p:nvPr/>
        </p:nvPicPr>
        <p:blipFill>
          <a:blip r:embed="rId3">
            <a:alphaModFix/>
          </a:blip>
          <a:stretch>
            <a:fillRect/>
          </a:stretch>
        </p:blipFill>
        <p:spPr>
          <a:xfrm>
            <a:off x="4571992" y="189000"/>
            <a:ext cx="4268983" cy="4313675"/>
          </a:xfrm>
          <a:prstGeom prst="rect">
            <a:avLst/>
          </a:prstGeom>
          <a:noFill/>
          <a:ln w="9525" cap="flat" cmpd="sng">
            <a:solidFill>
              <a:srgbClr val="000000"/>
            </a:solidFill>
            <a:prstDash val="solid"/>
            <a:round/>
            <a:headEnd type="none" w="sm" len="sm"/>
            <a:tailEnd type="none" w="sm" len="sm"/>
          </a:ln>
        </p:spPr>
      </p:pic>
      <p:sp>
        <p:nvSpPr>
          <p:cNvPr id="164" name="Google Shape;164;p27"/>
          <p:cNvSpPr/>
          <p:nvPr/>
        </p:nvSpPr>
        <p:spPr>
          <a:xfrm>
            <a:off x="6386465" y="989248"/>
            <a:ext cx="264900" cy="299700"/>
          </a:xfrm>
          <a:prstGeom prst="ellipse">
            <a:avLst/>
          </a:prstGeom>
          <a:noFill/>
          <a:ln w="952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7"/>
          <p:cNvSpPr/>
          <p:nvPr/>
        </p:nvSpPr>
        <p:spPr>
          <a:xfrm>
            <a:off x="4369596" y="989248"/>
            <a:ext cx="1899000" cy="299700"/>
          </a:xfrm>
          <a:prstGeom prst="rightArrow">
            <a:avLst>
              <a:gd name="adj1" fmla="val 50000"/>
              <a:gd name="adj2" fmla="val 50000"/>
            </a:avLst>
          </a:prstGeom>
          <a:solidFill>
            <a:srgbClr val="4A86E8"/>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7"/>
          <p:cNvSpPr txBox="1"/>
          <p:nvPr/>
        </p:nvSpPr>
        <p:spPr>
          <a:xfrm>
            <a:off x="2568375" y="746562"/>
            <a:ext cx="1899000" cy="785100"/>
          </a:xfrm>
          <a:prstGeom prst="rect">
            <a:avLst/>
          </a:prstGeom>
          <a:noFill/>
          <a:ln w="9525" cap="flat" cmpd="sng">
            <a:solidFill>
              <a:srgbClr val="0000FF"/>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Open Sans"/>
                <a:ea typeface="Open Sans"/>
                <a:cs typeface="Open Sans"/>
                <a:sym typeface="Open Sans"/>
              </a:rPr>
              <a:t>Lake Parr, Forest Glen</a:t>
            </a:r>
            <a:endParaRPr>
              <a:latin typeface="Open Sans"/>
              <a:ea typeface="Open Sans"/>
              <a:cs typeface="Open Sans"/>
              <a:sym typeface="Open Sans"/>
            </a:endParaRPr>
          </a:p>
        </p:txBody>
      </p:sp>
      <p:sp>
        <p:nvSpPr>
          <p:cNvPr id="167" name="Google Shape;167;p27"/>
          <p:cNvSpPr/>
          <p:nvPr/>
        </p:nvSpPr>
        <p:spPr>
          <a:xfrm>
            <a:off x="6386465" y="1139054"/>
            <a:ext cx="353400" cy="299700"/>
          </a:xfrm>
          <a:prstGeom prst="ellipse">
            <a:avLst/>
          </a:prstGeom>
          <a:noFill/>
          <a:ln w="952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7"/>
          <p:cNvSpPr/>
          <p:nvPr/>
        </p:nvSpPr>
        <p:spPr>
          <a:xfrm>
            <a:off x="4281266" y="1288860"/>
            <a:ext cx="2075700" cy="569400"/>
          </a:xfrm>
          <a:prstGeom prst="bentArrow">
            <a:avLst>
              <a:gd name="adj1" fmla="val 25000"/>
              <a:gd name="adj2" fmla="val 25000"/>
              <a:gd name="adj3" fmla="val 25000"/>
              <a:gd name="adj4" fmla="val 43750"/>
            </a:avLst>
          </a:prstGeom>
          <a:solidFill>
            <a:srgbClr val="4A86E8"/>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7"/>
          <p:cNvSpPr txBox="1"/>
          <p:nvPr/>
        </p:nvSpPr>
        <p:spPr>
          <a:xfrm>
            <a:off x="2568372" y="1805692"/>
            <a:ext cx="1899000" cy="554400"/>
          </a:xfrm>
          <a:prstGeom prst="rect">
            <a:avLst/>
          </a:prstGeom>
          <a:noFill/>
          <a:ln w="9525" cap="flat" cmpd="sng">
            <a:solidFill>
              <a:srgbClr val="0000FF"/>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Open Sans"/>
                <a:ea typeface="Open Sans"/>
                <a:cs typeface="Open Sans"/>
                <a:sym typeface="Open Sans"/>
              </a:rPr>
              <a:t>Lake Ogden, Forest Glen</a:t>
            </a:r>
            <a:endParaRPr>
              <a:latin typeface="Open Sans"/>
              <a:ea typeface="Open Sans"/>
              <a:cs typeface="Open Sans"/>
              <a:sym typeface="Open Sans"/>
            </a:endParaRPr>
          </a:p>
        </p:txBody>
      </p:sp>
      <p:sp>
        <p:nvSpPr>
          <p:cNvPr id="170" name="Google Shape;170;p27"/>
          <p:cNvSpPr txBox="1"/>
          <p:nvPr/>
        </p:nvSpPr>
        <p:spPr>
          <a:xfrm>
            <a:off x="918000" y="3955500"/>
            <a:ext cx="1350000" cy="37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Open Sans"/>
                <a:ea typeface="Open Sans"/>
                <a:cs typeface="Open Sans"/>
                <a:sym typeface="Open Sans"/>
              </a:rPr>
              <a:t>Past algae blooms</a:t>
            </a:r>
            <a:endParaRPr>
              <a:latin typeface="Open Sans"/>
              <a:ea typeface="Open Sans"/>
              <a:cs typeface="Open Sans"/>
              <a:sym typeface="Open Sans"/>
            </a:endParaRPr>
          </a:p>
        </p:txBody>
      </p:sp>
      <p:sp>
        <p:nvSpPr>
          <p:cNvPr id="171" name="Google Shape;171;p27"/>
          <p:cNvSpPr/>
          <p:nvPr/>
        </p:nvSpPr>
        <p:spPr>
          <a:xfrm>
            <a:off x="472500" y="4124675"/>
            <a:ext cx="445500" cy="378000"/>
          </a:xfrm>
          <a:prstGeom prst="rect">
            <a:avLst/>
          </a:prstGeom>
          <a:solidFill>
            <a:srgbClr val="4A86E8"/>
          </a:solidFill>
          <a:ln w="952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7"/>
          <p:cNvSpPr txBox="1"/>
          <p:nvPr/>
        </p:nvSpPr>
        <p:spPr>
          <a:xfrm>
            <a:off x="472500" y="3685500"/>
            <a:ext cx="1525500" cy="27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Open Sans"/>
                <a:ea typeface="Open Sans"/>
                <a:cs typeface="Open Sans"/>
                <a:sym typeface="Open Sans"/>
              </a:rPr>
              <a:t>Legend </a:t>
            </a:r>
            <a:endParaRPr>
              <a:latin typeface="Open Sans"/>
              <a:ea typeface="Open Sans"/>
              <a:cs typeface="Open Sans"/>
              <a:sym typeface="Open Sans"/>
            </a:endParaRPr>
          </a:p>
        </p:txBody>
      </p:sp>
      <p:sp>
        <p:nvSpPr>
          <p:cNvPr id="173" name="Google Shape;173;p27"/>
          <p:cNvSpPr/>
          <p:nvPr/>
        </p:nvSpPr>
        <p:spPr>
          <a:xfrm>
            <a:off x="6386465" y="1483608"/>
            <a:ext cx="264900" cy="209700"/>
          </a:xfrm>
          <a:prstGeom prst="ellipse">
            <a:avLst/>
          </a:prstGeom>
          <a:noFill/>
          <a:ln w="952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7"/>
          <p:cNvSpPr txBox="1"/>
          <p:nvPr/>
        </p:nvSpPr>
        <p:spPr>
          <a:xfrm>
            <a:off x="2764500" y="2456724"/>
            <a:ext cx="1663500" cy="785100"/>
          </a:xfrm>
          <a:prstGeom prst="rect">
            <a:avLst/>
          </a:prstGeom>
          <a:noFill/>
          <a:ln w="9525" cap="flat" cmpd="sng">
            <a:solidFill>
              <a:srgbClr val="0000FF"/>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Open Sans"/>
                <a:ea typeface="Open Sans"/>
                <a:cs typeface="Open Sans"/>
                <a:sym typeface="Open Sans"/>
              </a:rPr>
              <a:t>Lake Fanning, Carlton 2008-2009</a:t>
            </a:r>
            <a:endParaRPr>
              <a:latin typeface="Open Sans"/>
              <a:ea typeface="Open Sans"/>
              <a:cs typeface="Open Sans"/>
              <a:sym typeface="Open Sans"/>
            </a:endParaRPr>
          </a:p>
        </p:txBody>
      </p:sp>
      <p:sp>
        <p:nvSpPr>
          <p:cNvPr id="175" name="Google Shape;175;p27"/>
          <p:cNvSpPr/>
          <p:nvPr/>
        </p:nvSpPr>
        <p:spPr>
          <a:xfrm>
            <a:off x="4428000" y="1725900"/>
            <a:ext cx="2146500" cy="785100"/>
          </a:xfrm>
          <a:prstGeom prst="bentUpArrow">
            <a:avLst>
              <a:gd name="adj1" fmla="val 9739"/>
              <a:gd name="adj2" fmla="val 10659"/>
              <a:gd name="adj3" fmla="val 25000"/>
            </a:avLst>
          </a:prstGeom>
          <a:solidFill>
            <a:srgbClr val="4A86E8"/>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28"/>
          <p:cNvSpPr txBox="1">
            <a:spLocks noGrp="1"/>
          </p:cNvSpPr>
          <p:nvPr>
            <p:ph type="title"/>
          </p:nvPr>
        </p:nvSpPr>
        <p:spPr>
          <a:xfrm>
            <a:off x="311700" y="429650"/>
            <a:ext cx="8520600" cy="707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a:t> Litter Problems</a:t>
            </a:r>
            <a:endParaRPr sz="3600"/>
          </a:p>
        </p:txBody>
      </p:sp>
      <p:sp>
        <p:nvSpPr>
          <p:cNvPr id="181" name="Google Shape;181;p28"/>
          <p:cNvSpPr txBox="1">
            <a:spLocks noGrp="1"/>
          </p:cNvSpPr>
          <p:nvPr>
            <p:ph type="body" idx="1"/>
          </p:nvPr>
        </p:nvSpPr>
        <p:spPr>
          <a:xfrm>
            <a:off x="766650" y="1237050"/>
            <a:ext cx="7610700" cy="26694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Clr>
                <a:srgbClr val="000000"/>
              </a:buClr>
              <a:buSzPts val="2000"/>
              <a:buChar char="●"/>
            </a:pPr>
            <a:r>
              <a:rPr lang="en" sz="2000">
                <a:solidFill>
                  <a:srgbClr val="000000"/>
                </a:solidFill>
              </a:rPr>
              <a:t>Litter destroys ecosystems, animal habitats, and contaminates water.</a:t>
            </a:r>
            <a:endParaRPr sz="2000">
              <a:solidFill>
                <a:srgbClr val="000000"/>
              </a:solidFill>
            </a:endParaRPr>
          </a:p>
          <a:p>
            <a:pPr marL="457200" lvl="0" indent="-361950" algn="l" rtl="0">
              <a:spcBef>
                <a:spcPts val="0"/>
              </a:spcBef>
              <a:spcAft>
                <a:spcPts val="0"/>
              </a:spcAft>
              <a:buClr>
                <a:srgbClr val="000000"/>
              </a:buClr>
              <a:buSzPts val="2100"/>
              <a:buChar char="●"/>
            </a:pPr>
            <a:r>
              <a:rPr lang="en" sz="2000">
                <a:solidFill>
                  <a:srgbClr val="000000"/>
                </a:solidFill>
              </a:rPr>
              <a:t>To fix this problem, we could hire students to pick up trash.  </a:t>
            </a:r>
            <a:endParaRPr sz="2000" i="1">
              <a:solidFill>
                <a:srgbClr val="000000"/>
              </a:solidFill>
            </a:endParaRPr>
          </a:p>
          <a:p>
            <a:pPr marL="457200" lvl="0" indent="-361950" algn="l" rtl="0">
              <a:spcBef>
                <a:spcPts val="0"/>
              </a:spcBef>
              <a:spcAft>
                <a:spcPts val="0"/>
              </a:spcAft>
              <a:buClr>
                <a:srgbClr val="000000"/>
              </a:buClr>
              <a:buSzPts val="2100"/>
              <a:buChar char="●"/>
            </a:pPr>
            <a:r>
              <a:rPr lang="en" sz="2000">
                <a:solidFill>
                  <a:srgbClr val="000000"/>
                </a:solidFill>
              </a:rPr>
              <a:t>We know this could work because the O2 Program at YCMHS has picked up a total of 23,773 Ibs of garbage around Yarmouth voluntarily.</a:t>
            </a:r>
            <a:endParaRPr sz="2100">
              <a:solidFill>
                <a:srgbClr val="00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9"/>
          <p:cNvSpPr txBox="1">
            <a:spLocks noGrp="1"/>
          </p:cNvSpPr>
          <p:nvPr>
            <p:ph type="title"/>
          </p:nvPr>
        </p:nvSpPr>
        <p:spPr>
          <a:xfrm>
            <a:off x="586925" y="281275"/>
            <a:ext cx="8178300" cy="802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3600"/>
              <a:t>Water Scarcity</a:t>
            </a:r>
            <a:endParaRPr sz="3600"/>
          </a:p>
        </p:txBody>
      </p:sp>
      <p:sp>
        <p:nvSpPr>
          <p:cNvPr id="187" name="Google Shape;187;p29"/>
          <p:cNvSpPr txBox="1">
            <a:spLocks noGrp="1"/>
          </p:cNvSpPr>
          <p:nvPr>
            <p:ph type="body" idx="1"/>
          </p:nvPr>
        </p:nvSpPr>
        <p:spPr>
          <a:xfrm>
            <a:off x="64425" y="1084075"/>
            <a:ext cx="3709200" cy="30375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Clr>
                <a:srgbClr val="000000"/>
              </a:buClr>
              <a:buSzPts val="2000"/>
              <a:buChar char="●"/>
            </a:pPr>
            <a:r>
              <a:rPr lang="en" sz="2000">
                <a:solidFill>
                  <a:srgbClr val="000000"/>
                </a:solidFill>
              </a:rPr>
              <a:t>In Nova Scotia, we’re lucky that we don't need to worry about the scarcity of water. </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However, the drought conditions of summer 2016, and the lack of rain this past summer are becoming major concerns. </a:t>
            </a:r>
            <a:endParaRPr sz="1500">
              <a:solidFill>
                <a:srgbClr val="000000"/>
              </a:solidFill>
            </a:endParaRPr>
          </a:p>
        </p:txBody>
      </p:sp>
      <p:pic>
        <p:nvPicPr>
          <p:cNvPr id="188" name="Google Shape;188;p29"/>
          <p:cNvPicPr preferRelativeResize="0"/>
          <p:nvPr/>
        </p:nvPicPr>
        <p:blipFill>
          <a:blip r:embed="rId3">
            <a:alphaModFix/>
          </a:blip>
          <a:stretch>
            <a:fillRect/>
          </a:stretch>
        </p:blipFill>
        <p:spPr>
          <a:xfrm>
            <a:off x="3773625" y="1529750"/>
            <a:ext cx="5207524" cy="3037500"/>
          </a:xfrm>
          <a:prstGeom prst="rect">
            <a:avLst/>
          </a:prstGeom>
          <a:noFill/>
          <a:ln w="9525" cap="flat" cmpd="sng">
            <a:solidFill>
              <a:srgbClr val="000000"/>
            </a:solidFill>
            <a:prstDash val="solid"/>
            <a:round/>
            <a:headEnd type="none" w="sm" len="sm"/>
            <a:tailEnd type="none" w="sm" len="sm"/>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a:t>Water Scarcity - Continued</a:t>
            </a:r>
            <a:endParaRPr sz="3600"/>
          </a:p>
        </p:txBody>
      </p:sp>
      <p:sp>
        <p:nvSpPr>
          <p:cNvPr id="194" name="Google Shape;194;p30"/>
          <p:cNvSpPr txBox="1"/>
          <p:nvPr/>
        </p:nvSpPr>
        <p:spPr>
          <a:xfrm>
            <a:off x="0" y="928875"/>
            <a:ext cx="8033700" cy="3843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1800">
              <a:solidFill>
                <a:schemeClr val="dk2"/>
              </a:solidFill>
              <a:latin typeface="Open Sans"/>
              <a:ea typeface="Open Sans"/>
              <a:cs typeface="Open Sans"/>
              <a:sym typeface="Open Sans"/>
            </a:endParaRPr>
          </a:p>
          <a:p>
            <a:pPr marL="457200" lvl="0" indent="-355600" algn="l" rtl="0">
              <a:lnSpc>
                <a:spcPct val="115000"/>
              </a:lnSpc>
              <a:spcBef>
                <a:spcPts val="1600"/>
              </a:spcBef>
              <a:spcAft>
                <a:spcPts val="0"/>
              </a:spcAft>
              <a:buSzPts val="2000"/>
              <a:buChar char="●"/>
            </a:pPr>
            <a:r>
              <a:rPr lang="en" sz="2000"/>
              <a:t>We could add a big filter station that filters the water from the ocean before it goes near Yarmouth. It would cost millions but the effect of it would last for years. </a:t>
            </a:r>
            <a:endParaRPr sz="2000"/>
          </a:p>
          <a:p>
            <a:pPr marL="457200" lvl="0" indent="-355600" algn="l" rtl="0">
              <a:lnSpc>
                <a:spcPct val="115000"/>
              </a:lnSpc>
              <a:spcBef>
                <a:spcPts val="0"/>
              </a:spcBef>
              <a:spcAft>
                <a:spcPts val="0"/>
              </a:spcAft>
              <a:buSzPts val="2000"/>
              <a:buChar char="●"/>
            </a:pPr>
            <a:r>
              <a:rPr lang="en" sz="2000"/>
              <a:t>There is an option for desalination of water.  The desalination of water is the process of boiling salty water so that the salt is removed and the result is fresh water. </a:t>
            </a:r>
            <a:endParaRPr sz="20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31"/>
          <p:cNvSpPr txBox="1">
            <a:spLocks noGrp="1"/>
          </p:cNvSpPr>
          <p:nvPr>
            <p:ph type="body" idx="1"/>
          </p:nvPr>
        </p:nvSpPr>
        <p:spPr>
          <a:xfrm>
            <a:off x="414225" y="1519100"/>
            <a:ext cx="7505700" cy="29196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Clr>
                <a:srgbClr val="000000"/>
              </a:buClr>
              <a:buSzPts val="2000"/>
              <a:buChar char="●"/>
            </a:pPr>
            <a:r>
              <a:rPr lang="en" sz="2000">
                <a:solidFill>
                  <a:srgbClr val="000000"/>
                </a:solidFill>
              </a:rPr>
              <a:t>Another option is to purchase LifeStraws for all residents</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LifeStraws filter 99.99% of bacteria and salt out of water</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LifeStraw filters can be cleaned for multiple uses and used for multiple water types</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For every LifeStraw sold, the company will build wells in places like Africa that experience water scarcity</a:t>
            </a:r>
            <a:endParaRPr sz="2000">
              <a:solidFill>
                <a:srgbClr val="000000"/>
              </a:solidFill>
            </a:endParaRPr>
          </a:p>
          <a:p>
            <a:pPr marL="0" lvl="0" indent="0" algn="l" rtl="0">
              <a:spcBef>
                <a:spcPts val="1600"/>
              </a:spcBef>
              <a:spcAft>
                <a:spcPts val="1600"/>
              </a:spcAft>
              <a:buNone/>
            </a:pPr>
            <a:endParaRPr sz="1600">
              <a:solidFill>
                <a:srgbClr val="000000"/>
              </a:solidFill>
            </a:endParaRPr>
          </a:p>
        </p:txBody>
      </p:sp>
      <p:sp>
        <p:nvSpPr>
          <p:cNvPr id="200" name="Google Shape;200;p31"/>
          <p:cNvSpPr txBox="1">
            <a:spLocks noGrp="1"/>
          </p:cNvSpPr>
          <p:nvPr>
            <p:ph type="title"/>
          </p:nvPr>
        </p:nvSpPr>
        <p:spPr>
          <a:xfrm>
            <a:off x="819150" y="440650"/>
            <a:ext cx="7505700" cy="673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a:t>Water Scarcity - Continued</a:t>
            </a:r>
            <a:endParaRPr sz="36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ctrTitle"/>
          </p:nvPr>
        </p:nvSpPr>
        <p:spPr>
          <a:xfrm>
            <a:off x="379950" y="349875"/>
            <a:ext cx="8384100" cy="876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800">
                <a:solidFill>
                  <a:srgbClr val="000000"/>
                </a:solidFill>
              </a:rPr>
              <a:t>Agenda:</a:t>
            </a:r>
            <a:endParaRPr sz="4800">
              <a:solidFill>
                <a:srgbClr val="000000"/>
              </a:solidFill>
            </a:endParaRPr>
          </a:p>
        </p:txBody>
      </p:sp>
      <p:sp>
        <p:nvSpPr>
          <p:cNvPr id="62" name="Google Shape;62;p14"/>
          <p:cNvSpPr txBox="1">
            <a:spLocks noGrp="1"/>
          </p:cNvSpPr>
          <p:nvPr>
            <p:ph type="subTitle" idx="1"/>
          </p:nvPr>
        </p:nvSpPr>
        <p:spPr>
          <a:xfrm>
            <a:off x="815400" y="1226775"/>
            <a:ext cx="7513200" cy="29481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Clr>
                <a:srgbClr val="000000"/>
              </a:buClr>
              <a:buSzPts val="2000"/>
              <a:buChar char="●"/>
            </a:pPr>
            <a:r>
              <a:rPr lang="en" sz="2000">
                <a:solidFill>
                  <a:srgbClr val="000000"/>
                </a:solidFill>
              </a:rPr>
              <a:t>Part 1: What is TAP?</a:t>
            </a:r>
            <a:endParaRPr sz="2000">
              <a:solidFill>
                <a:srgbClr val="000000"/>
              </a:solidFill>
            </a:endParaRPr>
          </a:p>
          <a:p>
            <a:pPr marL="914400" lvl="0" indent="0" algn="l" rtl="0">
              <a:spcBef>
                <a:spcPts val="0"/>
              </a:spcBef>
              <a:spcAft>
                <a:spcPts val="0"/>
              </a:spcAft>
              <a:buNone/>
            </a:pP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Part 2: Water Issues In Yarmouth</a:t>
            </a:r>
            <a:endParaRPr sz="2000">
              <a:solidFill>
                <a:srgbClr val="000000"/>
              </a:solidFill>
            </a:endParaRPr>
          </a:p>
          <a:p>
            <a:pPr marL="1828800" lvl="2" indent="-355600" algn="l" rtl="0">
              <a:spcBef>
                <a:spcPts val="0"/>
              </a:spcBef>
              <a:spcAft>
                <a:spcPts val="0"/>
              </a:spcAft>
              <a:buClr>
                <a:srgbClr val="000000"/>
              </a:buClr>
              <a:buSzPts val="2000"/>
              <a:buChar char="■"/>
            </a:pPr>
            <a:r>
              <a:rPr lang="en" sz="2000">
                <a:solidFill>
                  <a:srgbClr val="000000"/>
                </a:solidFill>
              </a:rPr>
              <a:t>Water filling stations </a:t>
            </a:r>
            <a:endParaRPr sz="2000">
              <a:solidFill>
                <a:srgbClr val="000000"/>
              </a:solidFill>
            </a:endParaRPr>
          </a:p>
          <a:p>
            <a:pPr marL="1828800" lvl="2" indent="-355600" algn="l" rtl="0">
              <a:spcBef>
                <a:spcPts val="0"/>
              </a:spcBef>
              <a:spcAft>
                <a:spcPts val="0"/>
              </a:spcAft>
              <a:buClr>
                <a:srgbClr val="000000"/>
              </a:buClr>
              <a:buSzPts val="2000"/>
              <a:buChar char="■"/>
            </a:pPr>
            <a:r>
              <a:rPr lang="en" sz="2000">
                <a:solidFill>
                  <a:srgbClr val="000000"/>
                </a:solidFill>
              </a:rPr>
              <a:t>Algae blooms </a:t>
            </a:r>
            <a:endParaRPr sz="2000">
              <a:solidFill>
                <a:srgbClr val="000000"/>
              </a:solidFill>
            </a:endParaRPr>
          </a:p>
          <a:p>
            <a:pPr marL="1828800" lvl="2" indent="-355600" algn="l" rtl="0">
              <a:spcBef>
                <a:spcPts val="0"/>
              </a:spcBef>
              <a:spcAft>
                <a:spcPts val="0"/>
              </a:spcAft>
              <a:buClr>
                <a:srgbClr val="000000"/>
              </a:buClr>
              <a:buSzPts val="2000"/>
              <a:buChar char="■"/>
            </a:pPr>
            <a:r>
              <a:rPr lang="en" sz="2000">
                <a:solidFill>
                  <a:srgbClr val="000000"/>
                </a:solidFill>
              </a:rPr>
              <a:t>Litter </a:t>
            </a:r>
            <a:endParaRPr sz="2000">
              <a:solidFill>
                <a:srgbClr val="000000"/>
              </a:solidFill>
            </a:endParaRPr>
          </a:p>
          <a:p>
            <a:pPr marL="1828800" lvl="2" indent="-355600" algn="l" rtl="0">
              <a:spcBef>
                <a:spcPts val="0"/>
              </a:spcBef>
              <a:spcAft>
                <a:spcPts val="0"/>
              </a:spcAft>
              <a:buClr>
                <a:srgbClr val="000000"/>
              </a:buClr>
              <a:buSzPts val="2000"/>
              <a:buChar char="■"/>
            </a:pPr>
            <a:r>
              <a:rPr lang="en" sz="2000">
                <a:solidFill>
                  <a:srgbClr val="000000"/>
                </a:solidFill>
              </a:rPr>
              <a:t>Water Scarcity</a:t>
            </a:r>
            <a:endParaRPr sz="2000">
              <a:solidFill>
                <a:srgbClr val="000000"/>
              </a:solidFill>
            </a:endParaRPr>
          </a:p>
          <a:p>
            <a:pPr marL="914400" lvl="0" indent="0" algn="l" rtl="0">
              <a:spcBef>
                <a:spcPts val="0"/>
              </a:spcBef>
              <a:spcAft>
                <a:spcPts val="0"/>
              </a:spcAft>
              <a:buNone/>
            </a:pP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Part 3: Coastline Safety App</a:t>
            </a:r>
            <a:endParaRPr sz="2000">
              <a:solidFill>
                <a:srgbClr val="00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32"/>
          <p:cNvSpPr txBox="1">
            <a:spLocks noGrp="1"/>
          </p:cNvSpPr>
          <p:nvPr>
            <p:ph type="ctrTitle"/>
          </p:nvPr>
        </p:nvSpPr>
        <p:spPr>
          <a:xfrm>
            <a:off x="81950" y="201075"/>
            <a:ext cx="8970600" cy="1163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500" i="1"/>
              <a:t>Part 3: Coastline Safety App</a:t>
            </a:r>
            <a:endParaRPr sz="4500" i="1"/>
          </a:p>
        </p:txBody>
      </p:sp>
      <p:sp>
        <p:nvSpPr>
          <p:cNvPr id="206" name="Google Shape;206;p32"/>
          <p:cNvSpPr txBox="1"/>
          <p:nvPr/>
        </p:nvSpPr>
        <p:spPr>
          <a:xfrm>
            <a:off x="81950" y="4020150"/>
            <a:ext cx="2359200" cy="1050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i="1">
                <a:latin typeface="Calibri"/>
                <a:ea typeface="Calibri"/>
                <a:cs typeface="Calibri"/>
                <a:sym typeface="Calibri"/>
              </a:rPr>
              <a:t>Presented by:</a:t>
            </a:r>
            <a:endParaRPr sz="1800" i="1">
              <a:latin typeface="Calibri"/>
              <a:ea typeface="Calibri"/>
              <a:cs typeface="Calibri"/>
              <a:sym typeface="Calibri"/>
            </a:endParaRPr>
          </a:p>
          <a:p>
            <a:pPr marL="0" lvl="0" indent="0" algn="l" rtl="0">
              <a:spcBef>
                <a:spcPts val="0"/>
              </a:spcBef>
              <a:spcAft>
                <a:spcPts val="0"/>
              </a:spcAft>
              <a:buNone/>
            </a:pPr>
            <a:r>
              <a:rPr lang="en" sz="1800" i="1">
                <a:latin typeface="Calibri"/>
                <a:ea typeface="Calibri"/>
                <a:cs typeface="Calibri"/>
                <a:sym typeface="Calibri"/>
              </a:rPr>
              <a:t>Cameron Brown</a:t>
            </a:r>
            <a:endParaRPr sz="1800" i="1">
              <a:latin typeface="Calibri"/>
              <a:ea typeface="Calibri"/>
              <a:cs typeface="Calibri"/>
              <a:sym typeface="Calibri"/>
            </a:endParaRPr>
          </a:p>
          <a:p>
            <a:pPr marL="0" lvl="0" indent="0" algn="l" rtl="0">
              <a:spcBef>
                <a:spcPts val="0"/>
              </a:spcBef>
              <a:spcAft>
                <a:spcPts val="0"/>
              </a:spcAft>
              <a:buNone/>
            </a:pPr>
            <a:r>
              <a:rPr lang="en" sz="1800" i="1">
                <a:latin typeface="Calibri"/>
                <a:ea typeface="Calibri"/>
                <a:cs typeface="Calibri"/>
                <a:sym typeface="Calibri"/>
              </a:rPr>
              <a:t>Jayden Marshall</a:t>
            </a:r>
            <a:endParaRPr sz="1800" i="1">
              <a:latin typeface="Calibri"/>
              <a:ea typeface="Calibri"/>
              <a:cs typeface="Calibri"/>
              <a:sym typeface="Calibri"/>
            </a:endParaRPr>
          </a:p>
        </p:txBody>
      </p:sp>
      <p:pic>
        <p:nvPicPr>
          <p:cNvPr id="207" name="Google Shape;207;p32"/>
          <p:cNvPicPr preferRelativeResize="0"/>
          <p:nvPr/>
        </p:nvPicPr>
        <p:blipFill>
          <a:blip r:embed="rId3">
            <a:alphaModFix/>
          </a:blip>
          <a:stretch>
            <a:fillRect/>
          </a:stretch>
        </p:blipFill>
        <p:spPr>
          <a:xfrm>
            <a:off x="3066212" y="1364475"/>
            <a:ext cx="3011575" cy="3011575"/>
          </a:xfrm>
          <a:prstGeom prst="rect">
            <a:avLst/>
          </a:prstGeom>
          <a:noFill/>
          <a:ln w="19050" cap="flat" cmpd="sng">
            <a:solidFill>
              <a:srgbClr val="000000"/>
            </a:solidFill>
            <a:prstDash val="solid"/>
            <a:round/>
            <a:headEnd type="none" w="sm" len="sm"/>
            <a:tailEnd type="none" w="sm" len="sm"/>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33"/>
          <p:cNvSpPr txBox="1">
            <a:spLocks noGrp="1"/>
          </p:cNvSpPr>
          <p:nvPr>
            <p:ph type="title"/>
          </p:nvPr>
        </p:nvSpPr>
        <p:spPr>
          <a:xfrm>
            <a:off x="819150" y="755175"/>
            <a:ext cx="7505700" cy="954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a:t>The Problem/Issue:</a:t>
            </a:r>
            <a:endParaRPr sz="3600"/>
          </a:p>
        </p:txBody>
      </p:sp>
      <p:sp>
        <p:nvSpPr>
          <p:cNvPr id="213" name="Google Shape;213;p33"/>
          <p:cNvSpPr txBox="1">
            <a:spLocks noGrp="1"/>
          </p:cNvSpPr>
          <p:nvPr>
            <p:ph type="body" idx="1"/>
          </p:nvPr>
        </p:nvSpPr>
        <p:spPr>
          <a:xfrm>
            <a:off x="819150" y="1536566"/>
            <a:ext cx="7505700" cy="2181600"/>
          </a:xfrm>
          <a:prstGeom prst="rect">
            <a:avLst/>
          </a:prstGeom>
        </p:spPr>
        <p:txBody>
          <a:bodyPr spcFirstLastPara="1" wrap="square" lIns="91425" tIns="91425" rIns="91425" bIns="91425" anchor="t" anchorCtr="0">
            <a:noAutofit/>
          </a:bodyPr>
          <a:lstStyle/>
          <a:p>
            <a:pPr marL="457200" lvl="0" indent="-333375" algn="l" rtl="0">
              <a:spcBef>
                <a:spcPts val="0"/>
              </a:spcBef>
              <a:spcAft>
                <a:spcPts val="0"/>
              </a:spcAft>
              <a:buClr>
                <a:srgbClr val="000000"/>
              </a:buClr>
              <a:buSzPts val="1650"/>
              <a:buChar char="●"/>
            </a:pPr>
            <a:r>
              <a:rPr lang="en" sz="1650">
                <a:solidFill>
                  <a:srgbClr val="000000"/>
                </a:solidFill>
              </a:rPr>
              <a:t>Locals and tourists are getting injured at popular tourist locations around the coast.</a:t>
            </a:r>
            <a:endParaRPr sz="1650">
              <a:solidFill>
                <a:schemeClr val="dk1"/>
              </a:solidFill>
            </a:endParaRPr>
          </a:p>
          <a:p>
            <a:pPr marL="457200" lvl="0" indent="0" algn="l" rtl="0">
              <a:spcBef>
                <a:spcPts val="1600"/>
              </a:spcBef>
              <a:spcAft>
                <a:spcPts val="1600"/>
              </a:spcAft>
              <a:buNone/>
            </a:pPr>
            <a:r>
              <a:rPr lang="en" sz="1650">
                <a:solidFill>
                  <a:schemeClr val="dk1"/>
                </a:solidFill>
              </a:rPr>
              <a:t>                                                                                                                                                                                                                                                                   </a:t>
            </a:r>
            <a:endParaRPr sz="1650">
              <a:solidFill>
                <a:schemeClr val="dk1"/>
              </a:solidFill>
            </a:endParaRPr>
          </a:p>
        </p:txBody>
      </p:sp>
      <p:pic>
        <p:nvPicPr>
          <p:cNvPr id="214" name="Google Shape;214;p33" descr="Image result for cape forchu"/>
          <p:cNvPicPr preferRelativeResize="0"/>
          <p:nvPr/>
        </p:nvPicPr>
        <p:blipFill>
          <a:blip r:embed="rId3">
            <a:alphaModFix/>
          </a:blip>
          <a:stretch>
            <a:fillRect/>
          </a:stretch>
        </p:blipFill>
        <p:spPr>
          <a:xfrm>
            <a:off x="345875" y="2380450"/>
            <a:ext cx="3941213" cy="2452725"/>
          </a:xfrm>
          <a:prstGeom prst="rect">
            <a:avLst/>
          </a:prstGeom>
          <a:noFill/>
          <a:ln w="9525" cap="flat" cmpd="sng">
            <a:solidFill>
              <a:srgbClr val="000000"/>
            </a:solidFill>
            <a:prstDash val="solid"/>
            <a:round/>
            <a:headEnd type="none" w="sm" len="sm"/>
            <a:tailEnd type="none" w="sm" len="sm"/>
          </a:ln>
        </p:spPr>
      </p:pic>
      <p:pic>
        <p:nvPicPr>
          <p:cNvPr id="215" name="Google Shape;215;p33" descr="Image result for peggys cove"/>
          <p:cNvPicPr preferRelativeResize="0"/>
          <p:nvPr/>
        </p:nvPicPr>
        <p:blipFill>
          <a:blip r:embed="rId4">
            <a:alphaModFix/>
          </a:blip>
          <a:stretch>
            <a:fillRect/>
          </a:stretch>
        </p:blipFill>
        <p:spPr>
          <a:xfrm>
            <a:off x="4572000" y="2380462"/>
            <a:ext cx="4246425" cy="2452713"/>
          </a:xfrm>
          <a:prstGeom prst="rect">
            <a:avLst/>
          </a:prstGeom>
          <a:noFill/>
          <a:ln w="9525" cap="flat" cmpd="sng">
            <a:solidFill>
              <a:srgbClr val="000000"/>
            </a:solidFill>
            <a:prstDash val="solid"/>
            <a:round/>
            <a:headEnd type="none" w="sm" len="sm"/>
            <a:tailEnd type="none" w="sm" len="sm"/>
          </a:ln>
        </p:spPr>
      </p:pic>
      <p:sp>
        <p:nvSpPr>
          <p:cNvPr id="216" name="Google Shape;216;p33"/>
          <p:cNvSpPr txBox="1"/>
          <p:nvPr/>
        </p:nvSpPr>
        <p:spPr>
          <a:xfrm>
            <a:off x="2207625" y="2480325"/>
            <a:ext cx="2079300" cy="51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i="1">
                <a:solidFill>
                  <a:srgbClr val="434343"/>
                </a:solidFill>
                <a:latin typeface="Calibri"/>
                <a:ea typeface="Calibri"/>
                <a:cs typeface="Calibri"/>
                <a:sym typeface="Calibri"/>
              </a:rPr>
              <a:t>Cape Forchu Light Station</a:t>
            </a:r>
            <a:endParaRPr sz="1200" i="1">
              <a:solidFill>
                <a:srgbClr val="434343"/>
              </a:solidFill>
              <a:latin typeface="Calibri"/>
              <a:ea typeface="Calibri"/>
              <a:cs typeface="Calibri"/>
              <a:sym typeface="Calibri"/>
            </a:endParaRPr>
          </a:p>
        </p:txBody>
      </p:sp>
      <p:sp>
        <p:nvSpPr>
          <p:cNvPr id="217" name="Google Shape;217;p33"/>
          <p:cNvSpPr txBox="1"/>
          <p:nvPr/>
        </p:nvSpPr>
        <p:spPr>
          <a:xfrm>
            <a:off x="5030450" y="4499150"/>
            <a:ext cx="791400" cy="406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Calibri"/>
              <a:ea typeface="Calibri"/>
              <a:cs typeface="Calibri"/>
              <a:sym typeface="Calibri"/>
            </a:endParaRPr>
          </a:p>
        </p:txBody>
      </p:sp>
      <p:sp>
        <p:nvSpPr>
          <p:cNvPr id="218" name="Google Shape;218;p33"/>
          <p:cNvSpPr txBox="1"/>
          <p:nvPr/>
        </p:nvSpPr>
        <p:spPr>
          <a:xfrm>
            <a:off x="6844925" y="2480325"/>
            <a:ext cx="1854900" cy="406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i="1">
                <a:solidFill>
                  <a:srgbClr val="434343"/>
                </a:solidFill>
                <a:latin typeface="Calibri"/>
                <a:ea typeface="Calibri"/>
                <a:cs typeface="Calibri"/>
                <a:sym typeface="Calibri"/>
              </a:rPr>
              <a:t>Peggy’s Cove Lighthouse</a:t>
            </a:r>
            <a:endParaRPr sz="1200" i="1">
              <a:solidFill>
                <a:srgbClr val="434343"/>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a:t>How It Affects Locals And Tourists: </a:t>
            </a:r>
            <a:endParaRPr sz="3600"/>
          </a:p>
        </p:txBody>
      </p:sp>
      <p:sp>
        <p:nvSpPr>
          <p:cNvPr id="224" name="Google Shape;224;p34"/>
          <p:cNvSpPr txBox="1">
            <a:spLocks noGrp="1"/>
          </p:cNvSpPr>
          <p:nvPr>
            <p:ph type="body" idx="1"/>
          </p:nvPr>
        </p:nvSpPr>
        <p:spPr>
          <a:xfrm>
            <a:off x="311700" y="1501450"/>
            <a:ext cx="7460700" cy="24480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Clr>
                <a:srgbClr val="000000"/>
              </a:buClr>
              <a:buSzPts val="2000"/>
              <a:buChar char="●"/>
            </a:pPr>
            <a:r>
              <a:rPr lang="en" sz="2000">
                <a:solidFill>
                  <a:srgbClr val="000000"/>
                </a:solidFill>
              </a:rPr>
              <a:t>Tourist and locals are getting injured from Nova Scotia’s rugged coastline.</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When people fall into the water or slip on the rocks, it’s very hard to help them because of the terrain.</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With that in mind, we want to ensure the safety of the locals and tourists along our coastlines.</a:t>
            </a:r>
            <a:endParaRPr sz="2000">
              <a:solidFill>
                <a:srgbClr val="000000"/>
              </a:solidFill>
            </a:endParaRPr>
          </a:p>
          <a:p>
            <a:pPr marL="457200" lvl="0" indent="0" algn="l" rtl="0">
              <a:spcBef>
                <a:spcPts val="1600"/>
              </a:spcBef>
              <a:spcAft>
                <a:spcPts val="0"/>
              </a:spcAft>
              <a:buNone/>
            </a:pPr>
            <a:endParaRPr sz="1650">
              <a:solidFill>
                <a:srgbClr val="000000"/>
              </a:solidFill>
            </a:endParaRPr>
          </a:p>
          <a:p>
            <a:pPr marL="457200" lvl="0" indent="0" algn="l" rtl="0">
              <a:spcBef>
                <a:spcPts val="1600"/>
              </a:spcBef>
              <a:spcAft>
                <a:spcPts val="0"/>
              </a:spcAft>
              <a:buNone/>
            </a:pPr>
            <a:endParaRPr sz="1650">
              <a:solidFill>
                <a:srgbClr val="FFFFFF"/>
              </a:solidFill>
            </a:endParaRPr>
          </a:p>
          <a:p>
            <a:pPr marL="0" lvl="0" indent="0" algn="l" rtl="0">
              <a:spcBef>
                <a:spcPts val="1600"/>
              </a:spcBef>
              <a:spcAft>
                <a:spcPts val="1600"/>
              </a:spcAft>
              <a:buNone/>
            </a:pPr>
            <a:endParaRPr>
              <a:solidFill>
                <a:srgbClr val="FFFFFF"/>
              </a:solidFill>
            </a:endParaRPr>
          </a:p>
        </p:txBody>
      </p:sp>
      <p:pic>
        <p:nvPicPr>
          <p:cNvPr id="225" name="Google Shape;225;p34" descr="Image result for people standing on the black rocks at peggys cove"/>
          <p:cNvPicPr preferRelativeResize="0"/>
          <p:nvPr/>
        </p:nvPicPr>
        <p:blipFill>
          <a:blip r:embed="rId3">
            <a:alphaModFix/>
          </a:blip>
          <a:stretch>
            <a:fillRect/>
          </a:stretch>
        </p:blipFill>
        <p:spPr>
          <a:xfrm>
            <a:off x="6131575" y="3458200"/>
            <a:ext cx="2700721" cy="1512400"/>
          </a:xfrm>
          <a:prstGeom prst="rect">
            <a:avLst/>
          </a:prstGeom>
          <a:noFill/>
          <a:ln w="9525" cap="flat" cmpd="sng">
            <a:solidFill>
              <a:srgbClr val="000000"/>
            </a:solidFill>
            <a:prstDash val="solid"/>
            <a:round/>
            <a:headEnd type="none" w="sm" len="sm"/>
            <a:tailEnd type="none" w="sm" len="sm"/>
          </a:ln>
        </p:spPr>
      </p:pic>
      <p:sp>
        <p:nvSpPr>
          <p:cNvPr id="226" name="Google Shape;226;p34"/>
          <p:cNvSpPr txBox="1"/>
          <p:nvPr/>
        </p:nvSpPr>
        <p:spPr>
          <a:xfrm>
            <a:off x="6131575" y="3458200"/>
            <a:ext cx="1929300" cy="406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i="1">
                <a:solidFill>
                  <a:srgbClr val="434343"/>
                </a:solidFill>
                <a:latin typeface="Calibri"/>
                <a:ea typeface="Calibri"/>
                <a:cs typeface="Calibri"/>
                <a:sym typeface="Calibri"/>
              </a:rPr>
              <a:t>Peggy’s Cove</a:t>
            </a:r>
            <a:endParaRPr sz="1200" i="1">
              <a:solidFill>
                <a:srgbClr val="434343"/>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35"/>
          <p:cNvSpPr txBox="1">
            <a:spLocks noGrp="1"/>
          </p:cNvSpPr>
          <p:nvPr>
            <p:ph type="title"/>
          </p:nvPr>
        </p:nvSpPr>
        <p:spPr>
          <a:xfrm>
            <a:off x="819150" y="479850"/>
            <a:ext cx="7505700" cy="589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a:t>Cape Forchu Safety Survey: </a:t>
            </a:r>
            <a:endParaRPr sz="3600"/>
          </a:p>
        </p:txBody>
      </p:sp>
      <p:sp>
        <p:nvSpPr>
          <p:cNvPr id="232" name="Google Shape;232;p35"/>
          <p:cNvSpPr txBox="1">
            <a:spLocks noGrp="1"/>
          </p:cNvSpPr>
          <p:nvPr>
            <p:ph type="body" idx="1"/>
          </p:nvPr>
        </p:nvSpPr>
        <p:spPr>
          <a:xfrm>
            <a:off x="261200" y="1204050"/>
            <a:ext cx="8168100" cy="24480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Clr>
                <a:srgbClr val="000000"/>
              </a:buClr>
              <a:buSzPts val="2000"/>
              <a:buChar char="●"/>
            </a:pPr>
            <a:r>
              <a:rPr lang="en" sz="2000">
                <a:solidFill>
                  <a:srgbClr val="000000"/>
                </a:solidFill>
              </a:rPr>
              <a:t>As a class, we went to the Cape Forchu Light Station to survey and collect data about the area.</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We as a class, found there aren’t many warning signs.</a:t>
            </a:r>
            <a:endParaRPr sz="2000">
              <a:solidFill>
                <a:schemeClr val="dk1"/>
              </a:solidFill>
            </a:endParaRPr>
          </a:p>
          <a:p>
            <a:pPr marL="457200" lvl="0" indent="-355600" algn="l" rtl="0">
              <a:spcBef>
                <a:spcPts val="0"/>
              </a:spcBef>
              <a:spcAft>
                <a:spcPts val="0"/>
              </a:spcAft>
              <a:buClr>
                <a:srgbClr val="000000"/>
              </a:buClr>
              <a:buSzPts val="2000"/>
              <a:buChar char="●"/>
            </a:pPr>
            <a:r>
              <a:rPr lang="en" sz="2000">
                <a:solidFill>
                  <a:srgbClr val="000000"/>
                </a:solidFill>
              </a:rPr>
              <a:t>Therefore, we feel visitors and tourists to our rough coastlines need to be more mindful of potential dangers at our light station and others around the province.</a:t>
            </a:r>
            <a:endParaRPr sz="2000">
              <a:solidFill>
                <a:srgbClr val="000000"/>
              </a:solidFill>
            </a:endParaRPr>
          </a:p>
        </p:txBody>
      </p:sp>
      <p:pic>
        <p:nvPicPr>
          <p:cNvPr id="233" name="Google Shape;233;p35"/>
          <p:cNvPicPr preferRelativeResize="0"/>
          <p:nvPr/>
        </p:nvPicPr>
        <p:blipFill>
          <a:blip r:embed="rId3">
            <a:alphaModFix/>
          </a:blip>
          <a:stretch>
            <a:fillRect/>
          </a:stretch>
        </p:blipFill>
        <p:spPr>
          <a:xfrm>
            <a:off x="117501" y="3481750"/>
            <a:ext cx="2764305" cy="1611628"/>
          </a:xfrm>
          <a:prstGeom prst="rect">
            <a:avLst/>
          </a:prstGeom>
          <a:noFill/>
          <a:ln w="19050" cap="flat" cmpd="sng">
            <a:solidFill>
              <a:srgbClr val="000000"/>
            </a:solidFill>
            <a:prstDash val="solid"/>
            <a:round/>
            <a:headEnd type="none" w="sm" len="sm"/>
            <a:tailEnd type="none" w="sm" len="sm"/>
          </a:ln>
        </p:spPr>
      </p:pic>
      <p:pic>
        <p:nvPicPr>
          <p:cNvPr id="234" name="Google Shape;234;p35"/>
          <p:cNvPicPr preferRelativeResize="0"/>
          <p:nvPr/>
        </p:nvPicPr>
        <p:blipFill>
          <a:blip r:embed="rId4">
            <a:alphaModFix/>
          </a:blip>
          <a:stretch>
            <a:fillRect/>
          </a:stretch>
        </p:blipFill>
        <p:spPr>
          <a:xfrm>
            <a:off x="6162750" y="3481750"/>
            <a:ext cx="2886866" cy="1611628"/>
          </a:xfrm>
          <a:prstGeom prst="rect">
            <a:avLst/>
          </a:prstGeom>
          <a:noFill/>
          <a:ln w="19050" cap="flat" cmpd="sng">
            <a:solidFill>
              <a:srgbClr val="000000"/>
            </a:solidFill>
            <a:prstDash val="solid"/>
            <a:round/>
            <a:headEnd type="none" w="sm" len="sm"/>
            <a:tailEnd type="none" w="sm" len="sm"/>
          </a:ln>
        </p:spPr>
      </p:pic>
      <p:sp>
        <p:nvSpPr>
          <p:cNvPr id="235" name="Google Shape;235;p35"/>
          <p:cNvSpPr txBox="1"/>
          <p:nvPr/>
        </p:nvSpPr>
        <p:spPr>
          <a:xfrm>
            <a:off x="2932425" y="3544750"/>
            <a:ext cx="1583100" cy="64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i="1">
                <a:solidFill>
                  <a:srgbClr val="434343"/>
                </a:solidFill>
              </a:rPr>
              <a:t>Small Warning Sign,</a:t>
            </a:r>
            <a:endParaRPr sz="1200" i="1">
              <a:solidFill>
                <a:srgbClr val="434343"/>
              </a:solidFill>
            </a:endParaRPr>
          </a:p>
          <a:p>
            <a:pPr marL="0" lvl="0" indent="0" algn="l" rtl="0">
              <a:spcBef>
                <a:spcPts val="0"/>
              </a:spcBef>
              <a:spcAft>
                <a:spcPts val="0"/>
              </a:spcAft>
              <a:buNone/>
            </a:pPr>
            <a:r>
              <a:rPr lang="en" sz="1200" i="1">
                <a:solidFill>
                  <a:srgbClr val="434343"/>
                </a:solidFill>
              </a:rPr>
              <a:t>Cape Forchu</a:t>
            </a:r>
            <a:endParaRPr sz="1200" i="1">
              <a:solidFill>
                <a:srgbClr val="434343"/>
              </a:solidFill>
            </a:endParaRPr>
          </a:p>
        </p:txBody>
      </p:sp>
      <p:sp>
        <p:nvSpPr>
          <p:cNvPr id="236" name="Google Shape;236;p35"/>
          <p:cNvSpPr txBox="1"/>
          <p:nvPr/>
        </p:nvSpPr>
        <p:spPr>
          <a:xfrm>
            <a:off x="4701300" y="3481750"/>
            <a:ext cx="1329000" cy="708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i="1">
                <a:solidFill>
                  <a:srgbClr val="434343"/>
                </a:solidFill>
              </a:rPr>
              <a:t>Fencing Cutting Off, Leaving Part of The Cliff Open</a:t>
            </a:r>
            <a:endParaRPr sz="1200" i="1">
              <a:solidFill>
                <a:srgbClr val="434343"/>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36"/>
          <p:cNvSpPr txBox="1">
            <a:spLocks noGrp="1"/>
          </p:cNvSpPr>
          <p:nvPr>
            <p:ph type="title"/>
          </p:nvPr>
        </p:nvSpPr>
        <p:spPr>
          <a:xfrm>
            <a:off x="819150" y="203350"/>
            <a:ext cx="7505700" cy="954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a:t>Our Idea &amp; Solution:</a:t>
            </a:r>
            <a:endParaRPr sz="3600"/>
          </a:p>
        </p:txBody>
      </p:sp>
      <p:sp>
        <p:nvSpPr>
          <p:cNvPr id="242" name="Google Shape;242;p36"/>
          <p:cNvSpPr txBox="1">
            <a:spLocks noGrp="1"/>
          </p:cNvSpPr>
          <p:nvPr>
            <p:ph type="body" idx="1"/>
          </p:nvPr>
        </p:nvSpPr>
        <p:spPr>
          <a:xfrm>
            <a:off x="0" y="979400"/>
            <a:ext cx="7419600" cy="34707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Clr>
                <a:srgbClr val="000000"/>
              </a:buClr>
              <a:buSzPts val="2000"/>
              <a:buChar char="●"/>
            </a:pPr>
            <a:r>
              <a:rPr lang="en" sz="2000">
                <a:solidFill>
                  <a:srgbClr val="000000"/>
                </a:solidFill>
              </a:rPr>
              <a:t>We think we could use geofencing. </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Geofencing is the use of GPS technology to create a virtual geographic boundary around the perimeter of certain areas.</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We could then place Bluetooth-based computer chips in rocks around dangerous, specific areas at Cape Forchu and/or Peggy’s Cove.</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As people cross dangerous areas, a notification will be sent through the embedded computer chips to GPS satellites that will send alerts/notifications to your phone.</a:t>
            </a:r>
            <a:endParaRPr sz="2000">
              <a:solidFill>
                <a:srgbClr val="000000"/>
              </a:solidFill>
            </a:endParaRPr>
          </a:p>
          <a:p>
            <a:pPr marL="0" lvl="0" indent="0" algn="l" rtl="0">
              <a:spcBef>
                <a:spcPts val="1600"/>
              </a:spcBef>
              <a:spcAft>
                <a:spcPts val="1600"/>
              </a:spcAft>
              <a:buNone/>
            </a:pPr>
            <a:endParaRPr sz="2000">
              <a:solidFill>
                <a:srgbClr val="FFFFFF"/>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37"/>
          <p:cNvSpPr txBox="1">
            <a:spLocks noGrp="1"/>
          </p:cNvSpPr>
          <p:nvPr>
            <p:ph type="title"/>
          </p:nvPr>
        </p:nvSpPr>
        <p:spPr>
          <a:xfrm>
            <a:off x="311700" y="3013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3600"/>
              <a:t>Our Idea &amp; Solution - Continued:</a:t>
            </a:r>
            <a:endParaRPr sz="3600"/>
          </a:p>
        </p:txBody>
      </p:sp>
      <p:sp>
        <p:nvSpPr>
          <p:cNvPr id="248" name="Google Shape;248;p37"/>
          <p:cNvSpPr txBox="1">
            <a:spLocks noGrp="1"/>
          </p:cNvSpPr>
          <p:nvPr>
            <p:ph type="body" idx="1"/>
          </p:nvPr>
        </p:nvSpPr>
        <p:spPr>
          <a:xfrm>
            <a:off x="61500" y="1017725"/>
            <a:ext cx="7505700" cy="31449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Clr>
                <a:srgbClr val="000000"/>
              </a:buClr>
              <a:buSzPts val="2000"/>
              <a:buChar char="●"/>
            </a:pPr>
            <a:r>
              <a:rPr lang="en" sz="2000">
                <a:solidFill>
                  <a:srgbClr val="000000"/>
                </a:solidFill>
              </a:rPr>
              <a:t>To advertise this app, we will put ads on government websites, social media pages and signs at the light station to intrigue people into getting this app.</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We also think we could link other tourist attractions through our app to advertise.</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We as a community are extremely lucky to have such a great tourist destination being the light station and it, being in such a beautiful setting.</a:t>
            </a:r>
            <a:endParaRPr sz="2000">
              <a:solidFill>
                <a:srgbClr val="000000"/>
              </a:solidFill>
            </a:endParaRPr>
          </a:p>
          <a:p>
            <a:pPr marL="0" lvl="0" indent="457200" algn="l" rtl="0">
              <a:spcBef>
                <a:spcPts val="1600"/>
              </a:spcBef>
              <a:spcAft>
                <a:spcPts val="0"/>
              </a:spcAft>
              <a:buNone/>
            </a:pPr>
            <a:endParaRPr sz="1650">
              <a:solidFill>
                <a:srgbClr val="000000"/>
              </a:solidFill>
            </a:endParaRPr>
          </a:p>
          <a:p>
            <a:pPr marL="0" lvl="0" indent="0" algn="l" rtl="0">
              <a:spcBef>
                <a:spcPts val="1600"/>
              </a:spcBef>
              <a:spcAft>
                <a:spcPts val="1600"/>
              </a:spcAft>
              <a:buNone/>
            </a:pPr>
            <a:endParaRPr>
              <a:solidFill>
                <a:srgbClr val="FFFFFF"/>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pic>
        <p:nvPicPr>
          <p:cNvPr id="253" name="Google Shape;253;p38"/>
          <p:cNvPicPr preferRelativeResize="0"/>
          <p:nvPr/>
        </p:nvPicPr>
        <p:blipFill>
          <a:blip r:embed="rId3">
            <a:alphaModFix/>
          </a:blip>
          <a:stretch>
            <a:fillRect/>
          </a:stretch>
        </p:blipFill>
        <p:spPr>
          <a:xfrm rot="-5400000">
            <a:off x="1323000" y="252849"/>
            <a:ext cx="3478351" cy="4637801"/>
          </a:xfrm>
          <a:prstGeom prst="rect">
            <a:avLst/>
          </a:prstGeom>
          <a:noFill/>
          <a:ln>
            <a:noFill/>
          </a:ln>
        </p:spPr>
      </p:pic>
      <p:sp>
        <p:nvSpPr>
          <p:cNvPr id="254" name="Google Shape;254;p38"/>
          <p:cNvSpPr txBox="1"/>
          <p:nvPr/>
        </p:nvSpPr>
        <p:spPr>
          <a:xfrm>
            <a:off x="195975" y="231625"/>
            <a:ext cx="8438700" cy="1279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3600"/>
              <a:t>The Model:</a:t>
            </a:r>
            <a:endParaRPr sz="3600"/>
          </a:p>
        </p:txBody>
      </p:sp>
      <p:sp>
        <p:nvSpPr>
          <p:cNvPr id="255" name="Google Shape;255;p38"/>
          <p:cNvSpPr/>
          <p:nvPr/>
        </p:nvSpPr>
        <p:spPr>
          <a:xfrm>
            <a:off x="2808675" y="3422275"/>
            <a:ext cx="507000" cy="5070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38"/>
          <p:cNvSpPr txBox="1"/>
          <p:nvPr/>
        </p:nvSpPr>
        <p:spPr>
          <a:xfrm>
            <a:off x="5381075" y="2571750"/>
            <a:ext cx="2720700" cy="1017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i="1"/>
              <a:t>Rock with implemented chip, creating a virtual boundary.</a:t>
            </a:r>
            <a:endParaRPr i="1"/>
          </a:p>
        </p:txBody>
      </p:sp>
      <p:sp>
        <p:nvSpPr>
          <p:cNvPr id="257" name="Google Shape;257;p38"/>
          <p:cNvSpPr/>
          <p:nvPr/>
        </p:nvSpPr>
        <p:spPr>
          <a:xfrm rot="3876437">
            <a:off x="3824472" y="2243467"/>
            <a:ext cx="931159" cy="1865415"/>
          </a:xfrm>
          <a:prstGeom prst="downArrow">
            <a:avLst>
              <a:gd name="adj1" fmla="val 50000"/>
              <a:gd name="adj2" fmla="val 50000"/>
            </a:avLst>
          </a:prstGeom>
          <a:solidFill>
            <a:srgbClr val="3C78D8"/>
          </a:solidFill>
          <a:ln w="9525" cap="flat" cmpd="sng">
            <a:solidFill>
              <a:srgbClr val="3C78D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39"/>
          <p:cNvSpPr txBox="1"/>
          <p:nvPr/>
        </p:nvSpPr>
        <p:spPr>
          <a:xfrm>
            <a:off x="91067" y="315901"/>
            <a:ext cx="4545900" cy="4018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3600"/>
              <a:t>Thank you for listening to our project and for inviting us to present.</a:t>
            </a:r>
            <a:endParaRPr sz="3600"/>
          </a:p>
          <a:p>
            <a:pPr marL="0" lvl="0" indent="0" algn="l" rtl="0">
              <a:lnSpc>
                <a:spcPct val="115000"/>
              </a:lnSpc>
              <a:spcBef>
                <a:spcPts val="1600"/>
              </a:spcBef>
              <a:spcAft>
                <a:spcPts val="0"/>
              </a:spcAft>
              <a:buNone/>
            </a:pPr>
            <a:endParaRPr sz="3600"/>
          </a:p>
          <a:p>
            <a:pPr marL="0" lvl="0" indent="0" algn="l" rtl="0">
              <a:lnSpc>
                <a:spcPct val="115000"/>
              </a:lnSpc>
              <a:spcBef>
                <a:spcPts val="1600"/>
              </a:spcBef>
              <a:spcAft>
                <a:spcPts val="0"/>
              </a:spcAft>
              <a:buNone/>
            </a:pPr>
            <a:endParaRPr sz="3600">
              <a:latin typeface="Pacifico"/>
              <a:ea typeface="Pacifico"/>
              <a:cs typeface="Pacifico"/>
              <a:sym typeface="Pacifico"/>
            </a:endParaRPr>
          </a:p>
          <a:p>
            <a:pPr marL="457200" lvl="0" indent="0" algn="l" rtl="0">
              <a:lnSpc>
                <a:spcPct val="115000"/>
              </a:lnSpc>
              <a:spcBef>
                <a:spcPts val="1600"/>
              </a:spcBef>
              <a:spcAft>
                <a:spcPts val="0"/>
              </a:spcAft>
              <a:buNone/>
            </a:pPr>
            <a:endParaRPr sz="3600">
              <a:latin typeface="Pacifico"/>
              <a:ea typeface="Pacifico"/>
              <a:cs typeface="Pacifico"/>
              <a:sym typeface="Pacifico"/>
            </a:endParaRPr>
          </a:p>
          <a:p>
            <a:pPr marL="0" lvl="0" indent="0" algn="ctr" rtl="0">
              <a:lnSpc>
                <a:spcPct val="115000"/>
              </a:lnSpc>
              <a:spcBef>
                <a:spcPts val="1600"/>
              </a:spcBef>
              <a:spcAft>
                <a:spcPts val="1600"/>
              </a:spcAft>
              <a:buNone/>
            </a:pPr>
            <a:endParaRPr>
              <a:latin typeface="Calibri"/>
              <a:ea typeface="Calibri"/>
              <a:cs typeface="Calibri"/>
              <a:sym typeface="Calibri"/>
            </a:endParaRPr>
          </a:p>
        </p:txBody>
      </p:sp>
      <p:pic>
        <p:nvPicPr>
          <p:cNvPr id="263" name="Google Shape;263;p39"/>
          <p:cNvPicPr preferRelativeResize="0"/>
          <p:nvPr/>
        </p:nvPicPr>
        <p:blipFill>
          <a:blip r:embed="rId3">
            <a:alphaModFix/>
          </a:blip>
          <a:stretch>
            <a:fillRect/>
          </a:stretch>
        </p:blipFill>
        <p:spPr>
          <a:xfrm>
            <a:off x="4860275" y="476800"/>
            <a:ext cx="2846799" cy="2301377"/>
          </a:xfrm>
          <a:prstGeom prst="rect">
            <a:avLst/>
          </a:prstGeom>
          <a:noFill/>
          <a:ln w="9525" cap="flat" cmpd="sng">
            <a:solidFill>
              <a:srgbClr val="000000"/>
            </a:solidFill>
            <a:prstDash val="solid"/>
            <a:round/>
            <a:headEnd type="none" w="sm" len="sm"/>
            <a:tailEnd type="none" w="sm" len="sm"/>
          </a:ln>
        </p:spPr>
      </p:pic>
      <p:sp>
        <p:nvSpPr>
          <p:cNvPr id="264" name="Google Shape;264;p39"/>
          <p:cNvSpPr txBox="1"/>
          <p:nvPr/>
        </p:nvSpPr>
        <p:spPr>
          <a:xfrm>
            <a:off x="2299050" y="3459725"/>
            <a:ext cx="4545900" cy="6675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3600">
                <a:solidFill>
                  <a:schemeClr val="dk1"/>
                </a:solidFill>
                <a:latin typeface="Pacifico"/>
                <a:ea typeface="Pacifico"/>
                <a:cs typeface="Pacifico"/>
                <a:sym typeface="Pacifico"/>
              </a:rPr>
              <a:t>Questions?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5"/>
          <p:cNvSpPr txBox="1">
            <a:spLocks noGrp="1"/>
          </p:cNvSpPr>
          <p:nvPr>
            <p:ph type="ctrTitle"/>
          </p:nvPr>
        </p:nvSpPr>
        <p:spPr>
          <a:xfrm>
            <a:off x="1221450" y="201075"/>
            <a:ext cx="6701100" cy="1163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800" i="1"/>
              <a:t>Part 1: What Is TAP?</a:t>
            </a:r>
            <a:endParaRPr sz="4800" i="1"/>
          </a:p>
        </p:txBody>
      </p:sp>
      <p:sp>
        <p:nvSpPr>
          <p:cNvPr id="68" name="Google Shape;68;p15"/>
          <p:cNvSpPr txBox="1"/>
          <p:nvPr/>
        </p:nvSpPr>
        <p:spPr>
          <a:xfrm>
            <a:off x="81950" y="4020150"/>
            <a:ext cx="2359200" cy="1050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i="1">
                <a:latin typeface="Calibri"/>
                <a:ea typeface="Calibri"/>
                <a:cs typeface="Calibri"/>
                <a:sym typeface="Calibri"/>
              </a:rPr>
              <a:t>Presented by:</a:t>
            </a:r>
            <a:endParaRPr sz="1800" i="1">
              <a:latin typeface="Calibri"/>
              <a:ea typeface="Calibri"/>
              <a:cs typeface="Calibri"/>
              <a:sym typeface="Calibri"/>
            </a:endParaRPr>
          </a:p>
          <a:p>
            <a:pPr marL="0" lvl="0" indent="0" algn="l" rtl="0">
              <a:spcBef>
                <a:spcPts val="0"/>
              </a:spcBef>
              <a:spcAft>
                <a:spcPts val="0"/>
              </a:spcAft>
              <a:buNone/>
            </a:pPr>
            <a:r>
              <a:rPr lang="en" sz="1800" i="1">
                <a:latin typeface="Calibri"/>
                <a:ea typeface="Calibri"/>
                <a:cs typeface="Calibri"/>
                <a:sym typeface="Calibri"/>
              </a:rPr>
              <a:t>Charlie McLaughlin</a:t>
            </a:r>
            <a:endParaRPr sz="1800" i="1">
              <a:latin typeface="Calibri"/>
              <a:ea typeface="Calibri"/>
              <a:cs typeface="Calibri"/>
              <a:sym typeface="Calibri"/>
            </a:endParaRPr>
          </a:p>
          <a:p>
            <a:pPr marL="0" lvl="0" indent="0" algn="l" rtl="0">
              <a:spcBef>
                <a:spcPts val="0"/>
              </a:spcBef>
              <a:spcAft>
                <a:spcPts val="0"/>
              </a:spcAft>
              <a:buNone/>
            </a:pPr>
            <a:r>
              <a:rPr lang="en" sz="1800" i="1">
                <a:latin typeface="Calibri"/>
                <a:ea typeface="Calibri"/>
                <a:cs typeface="Calibri"/>
                <a:sym typeface="Calibri"/>
              </a:rPr>
              <a:t>Glace Pritchard</a:t>
            </a:r>
            <a:endParaRPr sz="1800" i="1">
              <a:latin typeface="Calibri"/>
              <a:ea typeface="Calibri"/>
              <a:cs typeface="Calibri"/>
              <a:sym typeface="Calibri"/>
            </a:endParaRPr>
          </a:p>
        </p:txBody>
      </p:sp>
      <p:pic>
        <p:nvPicPr>
          <p:cNvPr id="69" name="Google Shape;69;p15"/>
          <p:cNvPicPr preferRelativeResize="0"/>
          <p:nvPr/>
        </p:nvPicPr>
        <p:blipFill>
          <a:blip r:embed="rId3">
            <a:alphaModFix/>
          </a:blip>
          <a:stretch>
            <a:fillRect/>
          </a:stretch>
        </p:blipFill>
        <p:spPr>
          <a:xfrm>
            <a:off x="2763989" y="1533475"/>
            <a:ext cx="3616026" cy="2712024"/>
          </a:xfrm>
          <a:prstGeom prst="rect">
            <a:avLst/>
          </a:prstGeom>
          <a:noFill/>
          <a:ln w="9525" cap="flat" cmpd="sng">
            <a:solidFill>
              <a:srgbClr val="000000"/>
            </a:solidFill>
            <a:prstDash val="solid"/>
            <a:round/>
            <a:headEnd type="none" w="sm" len="sm"/>
            <a:tailEnd type="none" w="sm" len="sm"/>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1052563" y="174800"/>
            <a:ext cx="7038900" cy="49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              </a:t>
            </a:r>
            <a:r>
              <a:rPr lang="en" sz="2600"/>
              <a:t>   </a:t>
            </a:r>
            <a:r>
              <a:rPr lang="en" sz="4800"/>
              <a:t>    </a:t>
            </a:r>
            <a:r>
              <a:rPr lang="en" sz="3600"/>
              <a:t>What Is TAP?</a:t>
            </a:r>
            <a:endParaRPr sz="3600"/>
          </a:p>
        </p:txBody>
      </p:sp>
      <p:sp>
        <p:nvSpPr>
          <p:cNvPr id="75" name="Google Shape;75;p16"/>
          <p:cNvSpPr txBox="1">
            <a:spLocks noGrp="1"/>
          </p:cNvSpPr>
          <p:nvPr>
            <p:ph type="body" idx="1"/>
          </p:nvPr>
        </p:nvSpPr>
        <p:spPr>
          <a:xfrm>
            <a:off x="1297500" y="979725"/>
            <a:ext cx="7038900" cy="34989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Clr>
                <a:srgbClr val="000000"/>
              </a:buClr>
              <a:buSzPts val="2000"/>
              <a:buChar char="●"/>
            </a:pPr>
            <a:r>
              <a:rPr lang="en" sz="2000">
                <a:solidFill>
                  <a:srgbClr val="000000"/>
                </a:solidFill>
              </a:rPr>
              <a:t>TAP stands for: Technology Advantage Program</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It is a six-year program, at no cost to students</a:t>
            </a:r>
            <a:endParaRPr sz="2000">
              <a:solidFill>
                <a:srgbClr val="000000"/>
              </a:solidFill>
            </a:endParaRPr>
          </a:p>
          <a:p>
            <a:pPr marL="914400" lvl="1" indent="-355600" algn="l" rtl="0">
              <a:spcBef>
                <a:spcPts val="0"/>
              </a:spcBef>
              <a:spcAft>
                <a:spcPts val="0"/>
              </a:spcAft>
              <a:buClr>
                <a:srgbClr val="000000"/>
              </a:buClr>
              <a:buSzPts val="2000"/>
              <a:buChar char="○"/>
            </a:pPr>
            <a:r>
              <a:rPr lang="en" sz="2000">
                <a:solidFill>
                  <a:srgbClr val="000000"/>
                </a:solidFill>
              </a:rPr>
              <a:t>Four years at YCMHS </a:t>
            </a:r>
            <a:endParaRPr sz="2000">
              <a:solidFill>
                <a:srgbClr val="000000"/>
              </a:solidFill>
            </a:endParaRPr>
          </a:p>
          <a:p>
            <a:pPr marL="914400" lvl="1" indent="-355600" algn="l" rtl="0">
              <a:spcBef>
                <a:spcPts val="0"/>
              </a:spcBef>
              <a:spcAft>
                <a:spcPts val="0"/>
              </a:spcAft>
              <a:buClr>
                <a:srgbClr val="000000"/>
              </a:buClr>
              <a:buSzPts val="2000"/>
              <a:buChar char="○"/>
            </a:pPr>
            <a:r>
              <a:rPr lang="en" sz="2000">
                <a:solidFill>
                  <a:srgbClr val="000000"/>
                </a:solidFill>
              </a:rPr>
              <a:t>Two years at NSCC</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Only offered in Nova Scotia</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Only a small number of other schools around the province have the TAP program</a:t>
            </a:r>
            <a:endParaRPr sz="2000">
              <a:solidFill>
                <a:srgbClr val="000000"/>
              </a:solidFill>
            </a:endParaRPr>
          </a:p>
          <a:p>
            <a:pPr marL="0" lvl="0" indent="0" algn="l" rtl="0">
              <a:spcBef>
                <a:spcPts val="1600"/>
              </a:spcBef>
              <a:spcAft>
                <a:spcPts val="1600"/>
              </a:spcAft>
              <a:buNone/>
            </a:pPr>
            <a:endParaRPr sz="2000"/>
          </a:p>
        </p:txBody>
      </p:sp>
      <p:pic>
        <p:nvPicPr>
          <p:cNvPr id="76" name="Google Shape;76;p16"/>
          <p:cNvPicPr preferRelativeResize="0"/>
          <p:nvPr/>
        </p:nvPicPr>
        <p:blipFill>
          <a:blip r:embed="rId3">
            <a:alphaModFix/>
          </a:blip>
          <a:stretch>
            <a:fillRect/>
          </a:stretch>
        </p:blipFill>
        <p:spPr>
          <a:xfrm>
            <a:off x="2121774" y="3817274"/>
            <a:ext cx="3865976" cy="849225"/>
          </a:xfrm>
          <a:prstGeom prst="rect">
            <a:avLst/>
          </a:prstGeom>
          <a:noFill/>
          <a:ln>
            <a:noFill/>
          </a:ln>
        </p:spPr>
      </p:pic>
      <p:pic>
        <p:nvPicPr>
          <p:cNvPr id="77" name="Google Shape;77;p16"/>
          <p:cNvPicPr preferRelativeResize="0"/>
          <p:nvPr/>
        </p:nvPicPr>
        <p:blipFill>
          <a:blip r:embed="rId4">
            <a:alphaModFix/>
          </a:blip>
          <a:stretch>
            <a:fillRect/>
          </a:stretch>
        </p:blipFill>
        <p:spPr>
          <a:xfrm>
            <a:off x="6441675" y="3657526"/>
            <a:ext cx="2469701" cy="1168725"/>
          </a:xfrm>
          <a:prstGeom prst="rect">
            <a:avLst/>
          </a:prstGeom>
          <a:noFill/>
          <a:ln w="9525" cap="flat" cmpd="sng">
            <a:solidFill>
              <a:srgbClr val="000000"/>
            </a:solidFill>
            <a:prstDash val="solid"/>
            <a:round/>
            <a:headEnd type="none" w="sm" len="sm"/>
            <a:tailEnd type="none" w="sm" len="sm"/>
          </a:ln>
        </p:spPr>
      </p:pic>
      <p:sp>
        <p:nvSpPr>
          <p:cNvPr id="78" name="Google Shape;78;p16"/>
          <p:cNvSpPr txBox="1"/>
          <p:nvPr/>
        </p:nvSpPr>
        <p:spPr>
          <a:xfrm>
            <a:off x="6465475" y="3657525"/>
            <a:ext cx="753000" cy="33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i="1">
                <a:solidFill>
                  <a:srgbClr val="434343"/>
                </a:solidFill>
              </a:rPr>
              <a:t>YCMHS</a:t>
            </a:r>
            <a:endParaRPr sz="1200" i="1">
              <a:solidFill>
                <a:srgbClr val="434343"/>
              </a:solidFill>
            </a:endParaRPr>
          </a:p>
        </p:txBody>
      </p:sp>
      <p:pic>
        <p:nvPicPr>
          <p:cNvPr id="79" name="Google Shape;79;p16"/>
          <p:cNvPicPr preferRelativeResize="0"/>
          <p:nvPr/>
        </p:nvPicPr>
        <p:blipFill>
          <a:blip r:embed="rId5">
            <a:alphaModFix/>
          </a:blip>
          <a:stretch>
            <a:fillRect/>
          </a:stretch>
        </p:blipFill>
        <p:spPr>
          <a:xfrm>
            <a:off x="339700" y="3499625"/>
            <a:ext cx="1586150" cy="15861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7"/>
          <p:cNvSpPr txBox="1">
            <a:spLocks noGrp="1"/>
          </p:cNvSpPr>
          <p:nvPr>
            <p:ph type="title"/>
          </p:nvPr>
        </p:nvSpPr>
        <p:spPr>
          <a:xfrm>
            <a:off x="1297500" y="161725"/>
            <a:ext cx="7038900" cy="914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How Is TAP Different From Other Programs In Nova Scotia?</a:t>
            </a:r>
            <a:endParaRPr/>
          </a:p>
        </p:txBody>
      </p:sp>
      <p:sp>
        <p:nvSpPr>
          <p:cNvPr id="85" name="Google Shape;85;p17"/>
          <p:cNvSpPr txBox="1">
            <a:spLocks noGrp="1"/>
          </p:cNvSpPr>
          <p:nvPr>
            <p:ph type="body" idx="1"/>
          </p:nvPr>
        </p:nvSpPr>
        <p:spPr>
          <a:xfrm>
            <a:off x="1114625" y="1417950"/>
            <a:ext cx="6192000" cy="23076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Clr>
                <a:srgbClr val="000000"/>
              </a:buClr>
              <a:buSzPts val="2000"/>
              <a:buChar char="●"/>
            </a:pPr>
            <a:r>
              <a:rPr lang="en" sz="2000">
                <a:solidFill>
                  <a:srgbClr val="000000"/>
                </a:solidFill>
              </a:rPr>
              <a:t>We get to have the most contact with technology like our Chromebooks, building computers, 3D printers, servers, video taping, etc.</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We get to go on field trips as part of our learning experience.</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We do more group work instead of individual work.</a:t>
            </a:r>
            <a:endParaRPr sz="2000">
              <a:solidFill>
                <a:srgbClr val="000000"/>
              </a:solidFill>
            </a:endParaRPr>
          </a:p>
          <a:p>
            <a:pPr marL="0" lvl="0" indent="0" algn="l" rtl="0">
              <a:spcBef>
                <a:spcPts val="1600"/>
              </a:spcBef>
              <a:spcAft>
                <a:spcPts val="1600"/>
              </a:spcAft>
              <a:buNone/>
            </a:pPr>
            <a:endParaRPr sz="20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8"/>
          <p:cNvSpPr txBox="1">
            <a:spLocks noGrp="1"/>
          </p:cNvSpPr>
          <p:nvPr>
            <p:ph type="title"/>
          </p:nvPr>
        </p:nvSpPr>
        <p:spPr>
          <a:xfrm>
            <a:off x="557850" y="173050"/>
            <a:ext cx="8028300" cy="676200"/>
          </a:xfrm>
          <a:prstGeom prst="rect">
            <a:avLst/>
          </a:prstGeom>
        </p:spPr>
        <p:txBody>
          <a:bodyPr spcFirstLastPara="1" wrap="square" lIns="91425" tIns="91425" rIns="91425" bIns="91425" anchor="t" anchorCtr="0">
            <a:noAutofit/>
          </a:bodyPr>
          <a:lstStyle/>
          <a:p>
            <a:pPr marL="457200" lvl="0" indent="457200" algn="ctr" rtl="0">
              <a:spcBef>
                <a:spcPts val="0"/>
              </a:spcBef>
              <a:spcAft>
                <a:spcPts val="0"/>
              </a:spcAft>
              <a:buNone/>
            </a:pPr>
            <a:r>
              <a:rPr lang="en" sz="3600"/>
              <a:t>Project Based Learning</a:t>
            </a:r>
            <a:r>
              <a:rPr lang="en" sz="4800"/>
              <a:t> </a:t>
            </a:r>
            <a:endParaRPr sz="4800"/>
          </a:p>
        </p:txBody>
      </p:sp>
      <p:sp>
        <p:nvSpPr>
          <p:cNvPr id="91" name="Google Shape;91;p18"/>
          <p:cNvSpPr txBox="1">
            <a:spLocks noGrp="1"/>
          </p:cNvSpPr>
          <p:nvPr>
            <p:ph type="body" idx="1"/>
          </p:nvPr>
        </p:nvSpPr>
        <p:spPr>
          <a:xfrm>
            <a:off x="431100" y="1327775"/>
            <a:ext cx="8394900" cy="8895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Clr>
                <a:srgbClr val="000000"/>
              </a:buClr>
              <a:buSzPts val="2000"/>
              <a:buChar char="●"/>
            </a:pPr>
            <a:r>
              <a:rPr lang="en" sz="2000">
                <a:solidFill>
                  <a:srgbClr val="000000"/>
                </a:solidFill>
              </a:rPr>
              <a:t>The TAP program follows a project based learning model, which means that researching and solving problems is what we do.   </a:t>
            </a:r>
            <a:endParaRPr sz="2000">
              <a:solidFill>
                <a:srgbClr val="000000"/>
              </a:solidFill>
            </a:endParaRPr>
          </a:p>
        </p:txBody>
      </p:sp>
      <p:pic>
        <p:nvPicPr>
          <p:cNvPr id="92" name="Google Shape;92;p18"/>
          <p:cNvPicPr preferRelativeResize="0"/>
          <p:nvPr/>
        </p:nvPicPr>
        <p:blipFill>
          <a:blip r:embed="rId3">
            <a:alphaModFix/>
          </a:blip>
          <a:stretch>
            <a:fillRect/>
          </a:stretch>
        </p:blipFill>
        <p:spPr>
          <a:xfrm>
            <a:off x="431100" y="2293475"/>
            <a:ext cx="3611776" cy="2621426"/>
          </a:xfrm>
          <a:prstGeom prst="rect">
            <a:avLst/>
          </a:prstGeom>
          <a:noFill/>
          <a:ln w="9525" cap="flat" cmpd="sng">
            <a:solidFill>
              <a:srgbClr val="000000"/>
            </a:solidFill>
            <a:prstDash val="solid"/>
            <a:round/>
            <a:headEnd type="none" w="sm" len="sm"/>
            <a:tailEnd type="none" w="sm" len="sm"/>
          </a:ln>
        </p:spPr>
      </p:pic>
      <p:pic>
        <p:nvPicPr>
          <p:cNvPr id="93" name="Google Shape;93;p18"/>
          <p:cNvPicPr preferRelativeResize="0"/>
          <p:nvPr/>
        </p:nvPicPr>
        <p:blipFill>
          <a:blip r:embed="rId4">
            <a:alphaModFix/>
          </a:blip>
          <a:stretch>
            <a:fillRect/>
          </a:stretch>
        </p:blipFill>
        <p:spPr>
          <a:xfrm>
            <a:off x="5167026" y="2293475"/>
            <a:ext cx="3495235" cy="2621426"/>
          </a:xfrm>
          <a:prstGeom prst="rect">
            <a:avLst/>
          </a:prstGeom>
          <a:noFill/>
          <a:ln w="9525" cap="flat" cmpd="sng">
            <a:solidFill>
              <a:srgbClr val="000000"/>
            </a:solidFill>
            <a:prstDash val="solid"/>
            <a:round/>
            <a:headEnd type="none" w="sm" len="sm"/>
            <a:tailEnd type="none" w="sm" len="sm"/>
          </a:ln>
        </p:spPr>
      </p:pic>
      <p:sp>
        <p:nvSpPr>
          <p:cNvPr id="94" name="Google Shape;94;p18"/>
          <p:cNvSpPr txBox="1"/>
          <p:nvPr/>
        </p:nvSpPr>
        <p:spPr>
          <a:xfrm>
            <a:off x="4192000" y="3196775"/>
            <a:ext cx="825900" cy="8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i="1">
                <a:solidFill>
                  <a:srgbClr val="434343"/>
                </a:solidFill>
                <a:latin typeface="Calibri"/>
                <a:ea typeface="Calibri"/>
                <a:cs typeface="Calibri"/>
                <a:sym typeface="Calibri"/>
              </a:rPr>
              <a:t>Hard at</a:t>
            </a:r>
            <a:endParaRPr i="1">
              <a:solidFill>
                <a:srgbClr val="434343"/>
              </a:solidFill>
              <a:latin typeface="Calibri"/>
              <a:ea typeface="Calibri"/>
              <a:cs typeface="Calibri"/>
              <a:sym typeface="Calibri"/>
            </a:endParaRPr>
          </a:p>
          <a:p>
            <a:pPr marL="0" lvl="0" indent="0" algn="l" rtl="0">
              <a:spcBef>
                <a:spcPts val="0"/>
              </a:spcBef>
              <a:spcAft>
                <a:spcPts val="0"/>
              </a:spcAft>
              <a:buNone/>
            </a:pPr>
            <a:r>
              <a:rPr lang="en" i="1">
                <a:solidFill>
                  <a:srgbClr val="434343"/>
                </a:solidFill>
                <a:latin typeface="Calibri"/>
                <a:ea typeface="Calibri"/>
                <a:cs typeface="Calibri"/>
                <a:sym typeface="Calibri"/>
              </a:rPr>
              <a:t>work in</a:t>
            </a:r>
            <a:endParaRPr i="1">
              <a:solidFill>
                <a:srgbClr val="434343"/>
              </a:solidFill>
              <a:latin typeface="Calibri"/>
              <a:ea typeface="Calibri"/>
              <a:cs typeface="Calibri"/>
              <a:sym typeface="Calibri"/>
            </a:endParaRPr>
          </a:p>
          <a:p>
            <a:pPr marL="0" lvl="0" indent="0" algn="l" rtl="0">
              <a:spcBef>
                <a:spcPts val="0"/>
              </a:spcBef>
              <a:spcAft>
                <a:spcPts val="0"/>
              </a:spcAft>
              <a:buNone/>
            </a:pPr>
            <a:r>
              <a:rPr lang="en" i="1">
                <a:solidFill>
                  <a:srgbClr val="434343"/>
                </a:solidFill>
                <a:latin typeface="Calibri"/>
                <a:ea typeface="Calibri"/>
                <a:cs typeface="Calibri"/>
                <a:sym typeface="Calibri"/>
              </a:rPr>
              <a:t>our class</a:t>
            </a:r>
            <a:endParaRPr sz="1200">
              <a:solidFill>
                <a:srgbClr val="434343"/>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a:t>Projects We’ve Accomplished:</a:t>
            </a:r>
            <a:endParaRPr sz="3600"/>
          </a:p>
        </p:txBody>
      </p:sp>
      <p:sp>
        <p:nvSpPr>
          <p:cNvPr id="100" name="Google Shape;100;p19"/>
          <p:cNvSpPr txBox="1">
            <a:spLocks noGrp="1"/>
          </p:cNvSpPr>
          <p:nvPr>
            <p:ph type="body" idx="1"/>
          </p:nvPr>
        </p:nvSpPr>
        <p:spPr>
          <a:xfrm>
            <a:off x="311700" y="1518225"/>
            <a:ext cx="8520600" cy="34164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Clr>
                <a:srgbClr val="000000"/>
              </a:buClr>
              <a:buSzPts val="2000"/>
              <a:buChar char="●"/>
            </a:pPr>
            <a:r>
              <a:rPr lang="en" sz="2000">
                <a:solidFill>
                  <a:srgbClr val="000000"/>
                </a:solidFill>
              </a:rPr>
              <a:t>Logo Design</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Shirt Design With The Logo </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How Safe Is Our Water?  </a:t>
            </a:r>
            <a:endParaRPr sz="2000">
              <a:solidFill>
                <a:srgbClr val="000000"/>
              </a:solidFill>
            </a:endParaRPr>
          </a:p>
        </p:txBody>
      </p:sp>
      <p:pic>
        <p:nvPicPr>
          <p:cNvPr id="101" name="Google Shape;101;p19"/>
          <p:cNvPicPr preferRelativeResize="0"/>
          <p:nvPr/>
        </p:nvPicPr>
        <p:blipFill>
          <a:blip r:embed="rId3">
            <a:alphaModFix/>
          </a:blip>
          <a:stretch>
            <a:fillRect/>
          </a:stretch>
        </p:blipFill>
        <p:spPr>
          <a:xfrm>
            <a:off x="1029425" y="2788450"/>
            <a:ext cx="2823287" cy="2251174"/>
          </a:xfrm>
          <a:prstGeom prst="rect">
            <a:avLst/>
          </a:prstGeom>
          <a:noFill/>
          <a:ln w="9525" cap="flat" cmpd="sng">
            <a:solidFill>
              <a:srgbClr val="000000"/>
            </a:solidFill>
            <a:prstDash val="solid"/>
            <a:round/>
            <a:headEnd type="none" w="sm" len="sm"/>
            <a:tailEnd type="none" w="sm" len="sm"/>
          </a:ln>
        </p:spPr>
      </p:pic>
      <p:pic>
        <p:nvPicPr>
          <p:cNvPr id="102" name="Google Shape;102;p19"/>
          <p:cNvPicPr preferRelativeResize="0"/>
          <p:nvPr/>
        </p:nvPicPr>
        <p:blipFill>
          <a:blip r:embed="rId4">
            <a:alphaModFix/>
          </a:blip>
          <a:stretch>
            <a:fillRect/>
          </a:stretch>
        </p:blipFill>
        <p:spPr>
          <a:xfrm>
            <a:off x="4822925" y="2765163"/>
            <a:ext cx="2948225" cy="2251175"/>
          </a:xfrm>
          <a:prstGeom prst="rect">
            <a:avLst/>
          </a:prstGeom>
          <a:noFill/>
          <a:ln w="9525" cap="flat" cmpd="sng">
            <a:solidFill>
              <a:srgbClr val="000000"/>
            </a:solidFill>
            <a:prstDash val="solid"/>
            <a:round/>
            <a:headEnd type="none" w="sm" len="sm"/>
            <a:tailEnd type="none" w="sm" len="sm"/>
          </a:ln>
        </p:spPr>
      </p:pic>
      <p:sp>
        <p:nvSpPr>
          <p:cNvPr id="103" name="Google Shape;103;p19"/>
          <p:cNvSpPr txBox="1"/>
          <p:nvPr/>
        </p:nvSpPr>
        <p:spPr>
          <a:xfrm>
            <a:off x="4919375" y="2788450"/>
            <a:ext cx="2180100" cy="305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200" i="1">
                <a:solidFill>
                  <a:srgbClr val="434343"/>
                </a:solidFill>
              </a:rPr>
              <a:t>Screen Printing Onto Shirts</a:t>
            </a:r>
            <a:endParaRPr sz="1200" i="1">
              <a:solidFill>
                <a:srgbClr val="434343"/>
              </a:solidFill>
            </a:endParaRPr>
          </a:p>
          <a:p>
            <a:pPr marL="0" lvl="0" indent="0" algn="l" rtl="0">
              <a:spcBef>
                <a:spcPts val="0"/>
              </a:spcBef>
              <a:spcAft>
                <a:spcPts val="0"/>
              </a:spcAft>
              <a:buNone/>
            </a:pPr>
            <a:endParaRPr sz="1200" i="1">
              <a:solidFill>
                <a:srgbClr val="434343"/>
              </a:solidFill>
            </a:endParaRPr>
          </a:p>
        </p:txBody>
      </p:sp>
      <p:sp>
        <p:nvSpPr>
          <p:cNvPr id="104" name="Google Shape;104;p19"/>
          <p:cNvSpPr txBox="1"/>
          <p:nvPr/>
        </p:nvSpPr>
        <p:spPr>
          <a:xfrm>
            <a:off x="1139725" y="2765175"/>
            <a:ext cx="1521300" cy="387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i="1">
                <a:solidFill>
                  <a:srgbClr val="434343"/>
                </a:solidFill>
              </a:rPr>
              <a:t>Finalized Logo</a:t>
            </a:r>
            <a:endParaRPr sz="1200" i="1">
              <a:solidFill>
                <a:srgbClr val="434343"/>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0"/>
          <p:cNvSpPr txBox="1">
            <a:spLocks noGrp="1"/>
          </p:cNvSpPr>
          <p:nvPr>
            <p:ph type="title"/>
          </p:nvPr>
        </p:nvSpPr>
        <p:spPr>
          <a:xfrm>
            <a:off x="-597925" y="213225"/>
            <a:ext cx="5699400" cy="470100"/>
          </a:xfrm>
          <a:prstGeom prst="rect">
            <a:avLst/>
          </a:prstGeom>
        </p:spPr>
        <p:txBody>
          <a:bodyPr spcFirstLastPara="1" wrap="square" lIns="91425" tIns="91425" rIns="91425" bIns="91425" anchor="t" anchorCtr="0">
            <a:noAutofit/>
          </a:bodyPr>
          <a:lstStyle/>
          <a:p>
            <a:pPr marL="1828800" lvl="0" indent="457200" algn="l" rtl="0">
              <a:spcBef>
                <a:spcPts val="0"/>
              </a:spcBef>
              <a:spcAft>
                <a:spcPts val="0"/>
              </a:spcAft>
              <a:buNone/>
            </a:pPr>
            <a:r>
              <a:rPr lang="en" sz="3600"/>
              <a:t>Field Trips:</a:t>
            </a:r>
            <a:endParaRPr sz="3600"/>
          </a:p>
        </p:txBody>
      </p:sp>
      <p:sp>
        <p:nvSpPr>
          <p:cNvPr id="110" name="Google Shape;110;p20"/>
          <p:cNvSpPr txBox="1">
            <a:spLocks noGrp="1"/>
          </p:cNvSpPr>
          <p:nvPr>
            <p:ph type="body" idx="1"/>
          </p:nvPr>
        </p:nvSpPr>
        <p:spPr>
          <a:xfrm>
            <a:off x="114425" y="1107175"/>
            <a:ext cx="5241300" cy="36342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Clr>
                <a:srgbClr val="000000"/>
              </a:buClr>
              <a:buSzPts val="2000"/>
              <a:buChar char="●"/>
            </a:pPr>
            <a:r>
              <a:rPr lang="en" sz="2000">
                <a:solidFill>
                  <a:srgbClr val="000000"/>
                </a:solidFill>
              </a:rPr>
              <a:t>3 day trip to Halifax</a:t>
            </a:r>
            <a:endParaRPr sz="2000">
              <a:solidFill>
                <a:srgbClr val="000000"/>
              </a:solidFill>
            </a:endParaRPr>
          </a:p>
          <a:p>
            <a:pPr marL="914400" lvl="1" indent="-355600" algn="l" rtl="0">
              <a:spcBef>
                <a:spcPts val="0"/>
              </a:spcBef>
              <a:spcAft>
                <a:spcPts val="0"/>
              </a:spcAft>
              <a:buClr>
                <a:schemeClr val="dk1"/>
              </a:buClr>
              <a:buSzPts val="2000"/>
              <a:buChar char="○"/>
            </a:pPr>
            <a:r>
              <a:rPr lang="en" sz="2000">
                <a:solidFill>
                  <a:schemeClr val="dk1"/>
                </a:solidFill>
              </a:rPr>
              <a:t>Revolve</a:t>
            </a:r>
            <a:endParaRPr sz="2000">
              <a:solidFill>
                <a:schemeClr val="dk1"/>
              </a:solidFill>
            </a:endParaRPr>
          </a:p>
          <a:p>
            <a:pPr marL="914400" lvl="1" indent="-355600" algn="l" rtl="0">
              <a:spcBef>
                <a:spcPts val="0"/>
              </a:spcBef>
              <a:spcAft>
                <a:spcPts val="0"/>
              </a:spcAft>
              <a:buClr>
                <a:schemeClr val="dk1"/>
              </a:buClr>
              <a:buSzPts val="2000"/>
              <a:buChar char="○"/>
            </a:pPr>
            <a:r>
              <a:rPr lang="en" sz="2000">
                <a:solidFill>
                  <a:schemeClr val="dk1"/>
                </a:solidFill>
              </a:rPr>
              <a:t>Hotel Halifax - TAP Conference</a:t>
            </a:r>
            <a:endParaRPr sz="2000">
              <a:solidFill>
                <a:schemeClr val="dk1"/>
              </a:solidFill>
            </a:endParaRPr>
          </a:p>
          <a:p>
            <a:pPr marL="914400" lvl="1" indent="-355600" algn="l" rtl="0">
              <a:spcBef>
                <a:spcPts val="0"/>
              </a:spcBef>
              <a:spcAft>
                <a:spcPts val="0"/>
              </a:spcAft>
              <a:buClr>
                <a:schemeClr val="dk1"/>
              </a:buClr>
              <a:buSzPts val="2000"/>
              <a:buChar char="○"/>
            </a:pPr>
            <a:r>
              <a:rPr lang="en" sz="2000">
                <a:solidFill>
                  <a:schemeClr val="dk1"/>
                </a:solidFill>
              </a:rPr>
              <a:t>Discovery Center</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TCRCE Hebron Operations Centre </a:t>
            </a:r>
            <a:endParaRPr sz="2000">
              <a:solidFill>
                <a:srgbClr val="000000"/>
              </a:solidFill>
            </a:endParaRPr>
          </a:p>
          <a:p>
            <a:pPr marL="457200" lvl="0" indent="-355600" algn="l" rtl="0">
              <a:lnSpc>
                <a:spcPct val="100000"/>
              </a:lnSpc>
              <a:spcBef>
                <a:spcPts val="0"/>
              </a:spcBef>
              <a:spcAft>
                <a:spcPts val="0"/>
              </a:spcAft>
              <a:buClr>
                <a:srgbClr val="000000"/>
              </a:buClr>
              <a:buSzPts val="2000"/>
              <a:buChar char="●"/>
            </a:pPr>
            <a:r>
              <a:rPr lang="en" sz="2000">
                <a:solidFill>
                  <a:srgbClr val="000000"/>
                </a:solidFill>
              </a:rPr>
              <a:t>Web.com </a:t>
            </a:r>
            <a:endParaRPr sz="2000">
              <a:solidFill>
                <a:srgbClr val="000000"/>
              </a:solidFill>
            </a:endParaRPr>
          </a:p>
          <a:p>
            <a:pPr marL="457200" lvl="0" indent="-355600" algn="l" rtl="0">
              <a:lnSpc>
                <a:spcPct val="100000"/>
              </a:lnSpc>
              <a:spcBef>
                <a:spcPts val="0"/>
              </a:spcBef>
              <a:spcAft>
                <a:spcPts val="0"/>
              </a:spcAft>
              <a:buClr>
                <a:srgbClr val="000000"/>
              </a:buClr>
              <a:buSzPts val="2000"/>
              <a:buChar char="●"/>
            </a:pPr>
            <a:r>
              <a:rPr lang="en" sz="2000">
                <a:solidFill>
                  <a:srgbClr val="000000"/>
                </a:solidFill>
              </a:rPr>
              <a:t>Cape Forchu Light Station</a:t>
            </a:r>
            <a:endParaRPr sz="2000">
              <a:solidFill>
                <a:srgbClr val="000000"/>
              </a:solidFill>
            </a:endParaRPr>
          </a:p>
          <a:p>
            <a:pPr marL="457200" lvl="0" indent="-355600" algn="l" rtl="0">
              <a:lnSpc>
                <a:spcPct val="100000"/>
              </a:lnSpc>
              <a:spcBef>
                <a:spcPts val="0"/>
              </a:spcBef>
              <a:spcAft>
                <a:spcPts val="0"/>
              </a:spcAft>
              <a:buClr>
                <a:srgbClr val="000000"/>
              </a:buClr>
              <a:buSzPts val="2000"/>
              <a:buChar char="●"/>
            </a:pPr>
            <a:r>
              <a:rPr lang="en" sz="2000">
                <a:solidFill>
                  <a:srgbClr val="000000"/>
                </a:solidFill>
              </a:rPr>
              <a:t>Mariners Centre - MC Media</a:t>
            </a:r>
            <a:endParaRPr sz="2000">
              <a:solidFill>
                <a:srgbClr val="000000"/>
              </a:solidFill>
            </a:endParaRPr>
          </a:p>
        </p:txBody>
      </p:sp>
      <p:pic>
        <p:nvPicPr>
          <p:cNvPr id="111" name="Google Shape;111;p20"/>
          <p:cNvPicPr preferRelativeResize="0"/>
          <p:nvPr/>
        </p:nvPicPr>
        <p:blipFill>
          <a:blip r:embed="rId3">
            <a:alphaModFix/>
          </a:blip>
          <a:stretch>
            <a:fillRect/>
          </a:stretch>
        </p:blipFill>
        <p:spPr>
          <a:xfrm>
            <a:off x="6269650" y="124925"/>
            <a:ext cx="2773873" cy="2147501"/>
          </a:xfrm>
          <a:prstGeom prst="rect">
            <a:avLst/>
          </a:prstGeom>
          <a:noFill/>
          <a:ln w="9525" cap="flat" cmpd="sng">
            <a:solidFill>
              <a:srgbClr val="000000"/>
            </a:solidFill>
            <a:prstDash val="solid"/>
            <a:round/>
            <a:headEnd type="none" w="sm" len="sm"/>
            <a:tailEnd type="none" w="sm" len="sm"/>
          </a:ln>
        </p:spPr>
      </p:pic>
      <p:pic>
        <p:nvPicPr>
          <p:cNvPr id="112" name="Google Shape;112;p20"/>
          <p:cNvPicPr preferRelativeResize="0"/>
          <p:nvPr/>
        </p:nvPicPr>
        <p:blipFill>
          <a:blip r:embed="rId4">
            <a:alphaModFix/>
          </a:blip>
          <a:stretch>
            <a:fillRect/>
          </a:stretch>
        </p:blipFill>
        <p:spPr>
          <a:xfrm>
            <a:off x="6269650" y="2513500"/>
            <a:ext cx="2773875" cy="2365500"/>
          </a:xfrm>
          <a:prstGeom prst="rect">
            <a:avLst/>
          </a:prstGeom>
          <a:noFill/>
          <a:ln w="9525" cap="flat" cmpd="sng">
            <a:solidFill>
              <a:srgbClr val="000000"/>
            </a:solidFill>
            <a:prstDash val="solid"/>
            <a:round/>
            <a:headEnd type="none" w="sm" len="sm"/>
            <a:tailEnd type="none" w="sm" len="sm"/>
          </a:ln>
        </p:spPr>
      </p:pic>
      <p:sp>
        <p:nvSpPr>
          <p:cNvPr id="113" name="Google Shape;113;p20"/>
          <p:cNvSpPr txBox="1"/>
          <p:nvPr/>
        </p:nvSpPr>
        <p:spPr>
          <a:xfrm>
            <a:off x="6375900" y="131925"/>
            <a:ext cx="2550300" cy="390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i="1">
                <a:solidFill>
                  <a:srgbClr val="434343"/>
                </a:solidFill>
                <a:latin typeface="Calibri"/>
                <a:ea typeface="Calibri"/>
                <a:cs typeface="Calibri"/>
                <a:sym typeface="Calibri"/>
              </a:rPr>
              <a:t>TAP Conference</a:t>
            </a:r>
            <a:endParaRPr i="1">
              <a:solidFill>
                <a:srgbClr val="434343"/>
              </a:solidFill>
              <a:latin typeface="Calibri"/>
              <a:ea typeface="Calibri"/>
              <a:cs typeface="Calibri"/>
              <a:sym typeface="Calibri"/>
            </a:endParaRPr>
          </a:p>
        </p:txBody>
      </p:sp>
      <p:sp>
        <p:nvSpPr>
          <p:cNvPr id="114" name="Google Shape;114;p20"/>
          <p:cNvSpPr txBox="1"/>
          <p:nvPr/>
        </p:nvSpPr>
        <p:spPr>
          <a:xfrm>
            <a:off x="6381438" y="2513500"/>
            <a:ext cx="2550300" cy="292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i="1">
                <a:solidFill>
                  <a:srgbClr val="434343"/>
                </a:solidFill>
              </a:rPr>
              <a:t>Cape Forchu Light Station</a:t>
            </a:r>
            <a:endParaRPr sz="1200" i="1">
              <a:solidFill>
                <a:srgbClr val="434343"/>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21"/>
          <p:cNvSpPr txBox="1">
            <a:spLocks noGrp="1"/>
          </p:cNvSpPr>
          <p:nvPr>
            <p:ph type="title"/>
          </p:nvPr>
        </p:nvSpPr>
        <p:spPr>
          <a:xfrm>
            <a:off x="819150" y="353250"/>
            <a:ext cx="7505700" cy="587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a:t>What Are the Benefits of TAP?</a:t>
            </a:r>
            <a:endParaRPr sz="3600"/>
          </a:p>
        </p:txBody>
      </p:sp>
      <p:sp>
        <p:nvSpPr>
          <p:cNvPr id="120" name="Google Shape;120;p21"/>
          <p:cNvSpPr txBox="1">
            <a:spLocks noGrp="1"/>
          </p:cNvSpPr>
          <p:nvPr>
            <p:ph type="body" idx="1"/>
          </p:nvPr>
        </p:nvSpPr>
        <p:spPr>
          <a:xfrm>
            <a:off x="1052550" y="1044850"/>
            <a:ext cx="7038900" cy="18147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Clr>
                <a:srgbClr val="000000"/>
              </a:buClr>
              <a:buSzPts val="2000"/>
              <a:buChar char="●"/>
            </a:pPr>
            <a:r>
              <a:rPr lang="en" sz="2000">
                <a:solidFill>
                  <a:srgbClr val="000000"/>
                </a:solidFill>
              </a:rPr>
              <a:t>A free technology diploma in an IT strand</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Opportunities for jobs that make really good salaries</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A lot of hands on experience in the workplace</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We are building relationships with different IT partners</a:t>
            </a:r>
            <a:endParaRPr sz="2000">
              <a:solidFill>
                <a:srgbClr val="000000"/>
              </a:solidFill>
            </a:endParaRPr>
          </a:p>
          <a:p>
            <a:pPr marL="0" lvl="0" indent="0" algn="l" rtl="0">
              <a:spcBef>
                <a:spcPts val="1600"/>
              </a:spcBef>
              <a:spcAft>
                <a:spcPts val="0"/>
              </a:spcAft>
              <a:buNone/>
            </a:pPr>
            <a:endParaRPr sz="2000"/>
          </a:p>
          <a:p>
            <a:pPr marL="0" lvl="0" indent="0" algn="l" rtl="0">
              <a:spcBef>
                <a:spcPts val="1600"/>
              </a:spcBef>
              <a:spcAft>
                <a:spcPts val="0"/>
              </a:spcAft>
              <a:buNone/>
            </a:pPr>
            <a:endParaRPr sz="2000"/>
          </a:p>
          <a:p>
            <a:pPr marL="0" lvl="0" indent="0" algn="l" rtl="0">
              <a:spcBef>
                <a:spcPts val="1600"/>
              </a:spcBef>
              <a:spcAft>
                <a:spcPts val="0"/>
              </a:spcAft>
              <a:buNone/>
            </a:pPr>
            <a:r>
              <a:rPr lang="en" sz="2000"/>
              <a:t> </a:t>
            </a:r>
            <a:endParaRPr sz="2000"/>
          </a:p>
          <a:p>
            <a:pPr marL="0" lvl="0" indent="0" algn="l" rtl="0">
              <a:spcBef>
                <a:spcPts val="1600"/>
              </a:spcBef>
              <a:spcAft>
                <a:spcPts val="1600"/>
              </a:spcAft>
              <a:buNone/>
            </a:pPr>
            <a:endParaRPr sz="2000"/>
          </a:p>
        </p:txBody>
      </p:sp>
      <p:pic>
        <p:nvPicPr>
          <p:cNvPr id="121" name="Google Shape;121;p21"/>
          <p:cNvPicPr preferRelativeResize="0"/>
          <p:nvPr/>
        </p:nvPicPr>
        <p:blipFill>
          <a:blip r:embed="rId3">
            <a:alphaModFix/>
          </a:blip>
          <a:stretch>
            <a:fillRect/>
          </a:stretch>
        </p:blipFill>
        <p:spPr>
          <a:xfrm>
            <a:off x="1109637" y="3106925"/>
            <a:ext cx="3011837" cy="1814700"/>
          </a:xfrm>
          <a:prstGeom prst="rect">
            <a:avLst/>
          </a:prstGeom>
          <a:noFill/>
          <a:ln w="9525" cap="flat" cmpd="sng">
            <a:solidFill>
              <a:srgbClr val="000000"/>
            </a:solidFill>
            <a:prstDash val="solid"/>
            <a:round/>
            <a:headEnd type="none" w="sm" len="sm"/>
            <a:tailEnd type="none" w="sm" len="sm"/>
          </a:ln>
        </p:spPr>
      </p:pic>
      <p:pic>
        <p:nvPicPr>
          <p:cNvPr id="122" name="Google Shape;122;p21"/>
          <p:cNvPicPr preferRelativeResize="0"/>
          <p:nvPr/>
        </p:nvPicPr>
        <p:blipFill>
          <a:blip r:embed="rId4">
            <a:alphaModFix/>
          </a:blip>
          <a:stretch>
            <a:fillRect/>
          </a:stretch>
        </p:blipFill>
        <p:spPr>
          <a:xfrm>
            <a:off x="5313000" y="3108571"/>
            <a:ext cx="3011850" cy="1811416"/>
          </a:xfrm>
          <a:prstGeom prst="rect">
            <a:avLst/>
          </a:prstGeom>
          <a:noFill/>
          <a:ln w="9525" cap="flat" cmpd="sng">
            <a:solidFill>
              <a:srgbClr val="000000"/>
            </a:solidFill>
            <a:prstDash val="solid"/>
            <a:round/>
            <a:headEnd type="none" w="sm" len="sm"/>
            <a:tailEnd type="none" w="sm" len="sm"/>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1122</Words>
  <Application>Microsoft Office PowerPoint</Application>
  <PresentationFormat>On-screen Show (16:9)</PresentationFormat>
  <Paragraphs>150</Paragraphs>
  <Slides>27</Slides>
  <Notes>27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Pacifico</vt:lpstr>
      <vt:lpstr>Calibri</vt:lpstr>
      <vt:lpstr>Open Sans</vt:lpstr>
      <vt:lpstr>Simple Light</vt:lpstr>
      <vt:lpstr>Committee of the Whole Presentation</vt:lpstr>
      <vt:lpstr>Agenda:</vt:lpstr>
      <vt:lpstr>Part 1: What Is TAP?</vt:lpstr>
      <vt:lpstr>                     What Is TAP?</vt:lpstr>
      <vt:lpstr>How Is TAP Different From Other Programs In Nova Scotia?</vt:lpstr>
      <vt:lpstr>Project Based Learning </vt:lpstr>
      <vt:lpstr>Projects We’ve Accomplished:</vt:lpstr>
      <vt:lpstr>Field Trips:</vt:lpstr>
      <vt:lpstr>What Are the Benefits of TAP?</vt:lpstr>
      <vt:lpstr>Part 2: Water Issues in Yarmouth</vt:lpstr>
      <vt:lpstr>How Safe is our Water?</vt:lpstr>
      <vt:lpstr>Water Filling Stations</vt:lpstr>
      <vt:lpstr>Water Filling Stations - Continued</vt:lpstr>
      <vt:lpstr>Algae Blooms</vt:lpstr>
      <vt:lpstr>PowerPoint Presentation</vt:lpstr>
      <vt:lpstr> Litter Problems</vt:lpstr>
      <vt:lpstr>Water Scarcity</vt:lpstr>
      <vt:lpstr>Water Scarcity - Continued</vt:lpstr>
      <vt:lpstr>Water Scarcity - Continued</vt:lpstr>
      <vt:lpstr>Part 3: Coastline Safety App</vt:lpstr>
      <vt:lpstr>The Problem/Issue:</vt:lpstr>
      <vt:lpstr>How It Affects Locals And Tourists: </vt:lpstr>
      <vt:lpstr>Cape Forchu Safety Survey: </vt:lpstr>
      <vt:lpstr>Our Idea &amp; Solution:</vt:lpstr>
      <vt:lpstr>Our Idea &amp; Solution - Continued:</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Committee of the Whole Presentation</dc:title>
  <dc:creator>Cailen Smith</dc:creator>
  <cp:lastModifiedBy>Windows User</cp:lastModifiedBy>
  <cp:revision>1</cp:revision>
  <dcterms:modified xsi:type="dcterms:W3CDTF">2019-11-27T15:59:29Z</dcterms:modified>
</cp:coreProperties>
</file>